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274" r:id="rId3"/>
    <p:sldId id="272" r:id="rId4"/>
    <p:sldId id="273" r:id="rId5"/>
    <p:sldId id="258" r:id="rId6"/>
    <p:sldId id="261" r:id="rId7"/>
    <p:sldId id="262" r:id="rId8"/>
    <p:sldId id="265" r:id="rId9"/>
    <p:sldId id="264" r:id="rId10"/>
    <p:sldId id="266" r:id="rId11"/>
    <p:sldId id="267" r:id="rId12"/>
    <p:sldId id="268" r:id="rId13"/>
    <p:sldId id="280" r:id="rId14"/>
    <p:sldId id="279" r:id="rId15"/>
    <p:sldId id="276" r:id="rId16"/>
    <p:sldId id="278" r:id="rId17"/>
    <p:sldId id="269" r:id="rId18"/>
    <p:sldId id="270" r:id="rId19"/>
    <p:sldId id="271" r:id="rId20"/>
    <p:sldId id="256" r:id="rId21"/>
    <p:sldId id="275"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3" d="100"/>
          <a:sy n="63" d="100"/>
        </p:scale>
        <p:origin x="-2000" y="-4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26E8B-0B1C-8240-8F04-DC90D58CF550}" type="datetimeFigureOut">
              <a:rPr lang="en-US" smtClean="0"/>
              <a:t>7/26/14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B8FDC-60A3-7D4B-B039-AE555090926B}" type="slidenum">
              <a:rPr lang="en-US" smtClean="0"/>
              <a:t>‹#›</a:t>
            </a:fld>
            <a:endParaRPr lang="en-US"/>
          </a:p>
        </p:txBody>
      </p:sp>
    </p:spTree>
    <p:extLst>
      <p:ext uri="{BB962C8B-B14F-4D97-AF65-F5344CB8AC3E}">
        <p14:creationId xmlns:p14="http://schemas.microsoft.com/office/powerpoint/2010/main" val="41768143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and Welcome to Teacher TMI. </a:t>
            </a:r>
          </a:p>
          <a:p>
            <a:r>
              <a:rPr lang="en-US" dirty="0" smtClean="0"/>
              <a:t>This</a:t>
            </a:r>
            <a:r>
              <a:rPr lang="en-US" baseline="0" dirty="0" smtClean="0"/>
              <a:t> Ten Minutes of Information is about Writing your Classroom Rules.  </a:t>
            </a:r>
          </a:p>
          <a:p>
            <a:r>
              <a:rPr lang="en-US" baseline="0" dirty="0" smtClean="0"/>
              <a:t>For your convenience, this webinar will replay several times over the next ten days.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a:t>
            </a:fld>
            <a:endParaRPr lang="en-US"/>
          </a:p>
        </p:txBody>
      </p:sp>
    </p:spTree>
    <p:extLst>
      <p:ext uri="{BB962C8B-B14F-4D97-AF65-F5344CB8AC3E}">
        <p14:creationId xmlns:p14="http://schemas.microsoft.com/office/powerpoint/2010/main" val="3078712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instructive.  Students are always learning things.</a:t>
            </a:r>
            <a:r>
              <a:rPr lang="en-US" baseline="0" dirty="0" smtClean="0"/>
              <a:t>  Be sure they are learning what you want them to learn and what you are employed to teach them.  </a:t>
            </a:r>
          </a:p>
          <a:p>
            <a:r>
              <a:rPr lang="en-US" baseline="0" dirty="0" smtClean="0"/>
              <a:t>Tell them exactly what to do.  Use vivid action words, adjectives, adverbs…whatever words to elicit images of what behaviors you want.</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10</a:t>
            </a:fld>
            <a:endParaRPr lang="en-US" dirty="0"/>
          </a:p>
        </p:txBody>
      </p:sp>
    </p:spTree>
    <p:extLst>
      <p:ext uri="{BB962C8B-B14F-4D97-AF65-F5344CB8AC3E}">
        <p14:creationId xmlns:p14="http://schemas.microsoft.com/office/powerpoint/2010/main" val="1853445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your rules are almost ready</a:t>
            </a:r>
            <a:r>
              <a:rPr lang="en-US" baseline="0" dirty="0" smtClean="0"/>
              <a:t> for publication.  Shorten each rule to its most critical, minimal form.  Be simple, clear, and directive.  The more words in your rules, the more a student has to room to challenge them.  Also, a long series of words can confuse students.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11</a:t>
            </a:fld>
            <a:endParaRPr lang="en-US"/>
          </a:p>
        </p:txBody>
      </p:sp>
    </p:spTree>
    <p:extLst>
      <p:ext uri="{BB962C8B-B14F-4D97-AF65-F5344CB8AC3E}">
        <p14:creationId xmlns:p14="http://schemas.microsoft.com/office/powerpoint/2010/main" val="185662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a:t>
            </a:r>
            <a:r>
              <a:rPr lang="en-US" baseline="0" dirty="0" smtClean="0"/>
              <a:t> Publish, and Distribute your Classroom Rules. Make extra copies to keep nearby.  You can use the printed rules to guide parent conferences, for weekly tally sheets,  for student reflections, for new students, for colleagues, for substitute teachers, for partner teachers, for the RSP teacher, or anyone who has contact with your students.  </a:t>
            </a:r>
          </a:p>
          <a:p>
            <a:r>
              <a:rPr lang="en-US" baseline="0" dirty="0" smtClean="0"/>
              <a:t>Most of all AFFIRM your Rules with REGULARITY.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12</a:t>
            </a:fld>
            <a:endParaRPr lang="en-US"/>
          </a:p>
        </p:txBody>
      </p:sp>
    </p:spTree>
    <p:extLst>
      <p:ext uri="{BB962C8B-B14F-4D97-AF65-F5344CB8AC3E}">
        <p14:creationId xmlns:p14="http://schemas.microsoft.com/office/powerpoint/2010/main" val="328940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just experienced how the wording makes a difference</a:t>
            </a:r>
            <a:r>
              <a:rPr lang="en-US" baseline="0" dirty="0" smtClean="0"/>
              <a:t> in directing student behavior.  One year I received students who had had a teacher who broke all the rules of rule making I have cited.  At the end of my year with them, they presented me with a report card.  F, F. and F.  It had been an energy consuming year and I was rather hurt and disappointed until they told me that I was FIRM, FAIR, and that allowed for Fun learning.  This report card is probably one of my best letters of recommendation.</a:t>
            </a:r>
            <a:r>
              <a:rPr lang="en-US" dirty="0" smtClean="0"/>
              <a:t>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14</a:t>
            </a:fld>
            <a:endParaRPr lang="en-US" dirty="0"/>
          </a:p>
        </p:txBody>
      </p:sp>
    </p:spTree>
    <p:extLst>
      <p:ext uri="{BB962C8B-B14F-4D97-AF65-F5344CB8AC3E}">
        <p14:creationId xmlns:p14="http://schemas.microsoft.com/office/powerpoint/2010/main" val="74254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this is the end of our Ten Minutes of Information.  I thank you for joining me today.  If you have a time, the next three slides preview the Ten Minutes of Information on how to implement your Rules now that they are posted.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15</a:t>
            </a:fld>
            <a:endParaRPr lang="en-US"/>
          </a:p>
        </p:txBody>
      </p:sp>
    </p:spTree>
    <p:extLst>
      <p:ext uri="{BB962C8B-B14F-4D97-AF65-F5344CB8AC3E}">
        <p14:creationId xmlns:p14="http://schemas.microsoft.com/office/powerpoint/2010/main" val="303794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Recite the RULEs often during the day.  Repetition helps to lock in routine and expectation.  Repetition</a:t>
            </a:r>
            <a:r>
              <a:rPr lang="en-US" baseline="0" dirty="0" smtClean="0"/>
              <a:t> builds classroom culture. Repetition rehearses wording for students to use with each other.  Repetition demonstrates that you are willing to spend time on Rules and if you are spending your resource on Rules, they must be important to you.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17</a:t>
            </a:fld>
            <a:endParaRPr lang="en-US"/>
          </a:p>
        </p:txBody>
      </p:sp>
    </p:spTree>
    <p:extLst>
      <p:ext uri="{BB962C8B-B14F-4D97-AF65-F5344CB8AC3E}">
        <p14:creationId xmlns:p14="http://schemas.microsoft.com/office/powerpoint/2010/main" val="3879310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Gratitude.  Show</a:t>
            </a:r>
            <a:r>
              <a:rPr lang="en-US" baseline="0" dirty="0" smtClean="0"/>
              <a:t> gratitude for compliance as often as you can, especially the first day of school, the first weeks, you know, during the honeymoon stage.  Give power to the bright side and it will grow.   </a:t>
            </a:r>
          </a:p>
          <a:p>
            <a:r>
              <a:rPr lang="en-US" baseline="0" dirty="0" smtClean="0"/>
              <a:t>Nurture behaviors that you want.  Give attention and time to appropriate behaviors and students with appropriate behaviors.  The “other” student is going to comply eventually because all students want to please, want to belong, and want attention.  More about this in another Ten </a:t>
            </a:r>
            <a:r>
              <a:rPr lang="en-US" baseline="0" dirty="0" err="1" smtClean="0"/>
              <a:t>MInutes</a:t>
            </a:r>
            <a:r>
              <a:rPr lang="en-US" baseline="0" dirty="0" smtClean="0"/>
              <a:t> of Information.</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18</a:t>
            </a:fld>
            <a:endParaRPr lang="en-US"/>
          </a:p>
        </p:txBody>
      </p:sp>
    </p:spTree>
    <p:extLst>
      <p:ext uri="{BB962C8B-B14F-4D97-AF65-F5344CB8AC3E}">
        <p14:creationId xmlns:p14="http://schemas.microsoft.com/office/powerpoint/2010/main" val="198474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Quoting</a:t>
            </a:r>
            <a:r>
              <a:rPr lang="en-US" baseline="0" dirty="0" smtClean="0"/>
              <a:t> the rules is a powerful way to keep them alive and active in your classroom.  Giving focus and energy to what behaviors you want in the room minimizes the focus and energy available for inappropriate behaviors.  Join me in another Ten Minutes of Information to discuss dealing with students who </a:t>
            </a:r>
            <a:r>
              <a:rPr lang="en-US" i="1" baseline="0" dirty="0" smtClean="0"/>
              <a:t>choose inappropriate </a:t>
            </a:r>
            <a:r>
              <a:rPr lang="en-US" baseline="0" dirty="0" smtClean="0"/>
              <a:t>behaviors.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19</a:t>
            </a:fld>
            <a:endParaRPr lang="en-US"/>
          </a:p>
        </p:txBody>
      </p:sp>
    </p:spTree>
    <p:extLst>
      <p:ext uri="{BB962C8B-B14F-4D97-AF65-F5344CB8AC3E}">
        <p14:creationId xmlns:p14="http://schemas.microsoft.com/office/powerpoint/2010/main" val="258706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 am Dr. Mary Hughes-Tutass, your presenter for today’s TMI: Ten MINUTES</a:t>
            </a:r>
            <a:r>
              <a:rPr lang="en-US" baseline="0" dirty="0" smtClean="0"/>
              <a:t> of </a:t>
            </a:r>
            <a:r>
              <a:rPr lang="en-US" baseline="0" dirty="0" smtClean="0"/>
              <a:t>INFORMATION. about Writing your  </a:t>
            </a:r>
            <a:r>
              <a:rPr lang="en-US" baseline="0" dirty="0" smtClean="0"/>
              <a:t>CLASSROOM RULES. </a:t>
            </a:r>
            <a:endParaRPr lang="en-US" baseline="0" dirty="0" smtClean="0"/>
          </a:p>
          <a:p>
            <a:r>
              <a:rPr lang="en-US" baseline="0" dirty="0" smtClean="0"/>
              <a:t>With </a:t>
            </a:r>
            <a:r>
              <a:rPr lang="en-US" baseline="0" dirty="0" smtClean="0"/>
              <a:t>over 30 years of educational experiences, a handful of credentials, degrees, and certifications, I am forever committed to the practice of Good, Better, Best.  This </a:t>
            </a:r>
            <a:r>
              <a:rPr lang="en-US" baseline="0" dirty="0" smtClean="0"/>
              <a:t>is my ambition in </a:t>
            </a:r>
            <a:r>
              <a:rPr lang="en-US" baseline="0" dirty="0" smtClean="0"/>
              <a:t>my professional and </a:t>
            </a:r>
            <a:r>
              <a:rPr lang="en-US" baseline="0" dirty="0" smtClean="0"/>
              <a:t>in my personal life. </a:t>
            </a:r>
            <a:r>
              <a:rPr lang="en-US" baseline="0" dirty="0" smtClean="0"/>
              <a:t>Via the TMI series, I share with you what effective teachers SAY and DO to achieve effectiveness, professional satisfaction and personal happiness in teaching.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2</a:t>
            </a:fld>
            <a:endParaRPr lang="en-US"/>
          </a:p>
        </p:txBody>
      </p:sp>
    </p:spTree>
    <p:extLst>
      <p:ext uri="{BB962C8B-B14F-4D97-AF65-F5344CB8AC3E}">
        <p14:creationId xmlns:p14="http://schemas.microsoft.com/office/powerpoint/2010/main" val="71593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topic is Classroom Behavior Management:  Writing the Rules, but our real goal is to set your classroom culture.  I suspect that you would like your classroom culture to be academically on-task and productive.  You would also like student compliance and pleasantries. You want to spend your time teaching rather than redirecting behaviors.  </a:t>
            </a:r>
          </a:p>
          <a:p>
            <a:r>
              <a:rPr lang="en-US" sz="1200" kern="1200" dirty="0" smtClean="0">
                <a:solidFill>
                  <a:schemeClr val="tx1"/>
                </a:solidFill>
                <a:effectLst/>
                <a:latin typeface="+mn-lt"/>
                <a:ea typeface="+mn-ea"/>
                <a:cs typeface="+mn-cs"/>
              </a:rPr>
              <a:t>Ultimately, you want to be able to enjoy teaching.  Your classroom</a:t>
            </a:r>
            <a:r>
              <a:rPr lang="en-US" sz="1200" kern="1200" baseline="0" dirty="0" smtClean="0">
                <a:solidFill>
                  <a:schemeClr val="tx1"/>
                </a:solidFill>
                <a:effectLst/>
                <a:latin typeface="+mn-lt"/>
                <a:ea typeface="+mn-ea"/>
                <a:cs typeface="+mn-cs"/>
              </a:rPr>
              <a:t> rules </a:t>
            </a:r>
            <a:r>
              <a:rPr lang="en-US" sz="1200" kern="1200" baseline="0" dirty="0" smtClean="0">
                <a:solidFill>
                  <a:schemeClr val="tx1"/>
                </a:solidFill>
                <a:effectLst/>
                <a:latin typeface="+mn-lt"/>
                <a:ea typeface="+mn-ea"/>
                <a:cs typeface="+mn-cs"/>
              </a:rPr>
              <a:t>guide the </a:t>
            </a:r>
            <a:r>
              <a:rPr lang="en-US" sz="1200" kern="1200" baseline="0" dirty="0" smtClean="0">
                <a:solidFill>
                  <a:schemeClr val="tx1"/>
                </a:solidFill>
                <a:effectLst/>
                <a:latin typeface="+mn-lt"/>
                <a:ea typeface="+mn-ea"/>
                <a:cs typeface="+mn-cs"/>
              </a:rPr>
              <a:t>PROCESS </a:t>
            </a:r>
            <a:r>
              <a:rPr lang="en-US" sz="1200" kern="1200" baseline="0" dirty="0" smtClean="0">
                <a:solidFill>
                  <a:schemeClr val="tx1"/>
                </a:solidFill>
                <a:effectLst/>
                <a:latin typeface="+mn-lt"/>
                <a:ea typeface="+mn-ea"/>
                <a:cs typeface="+mn-cs"/>
              </a:rPr>
              <a:t>of </a:t>
            </a:r>
            <a:r>
              <a:rPr lang="en-US" sz="1200" kern="1200" baseline="0" dirty="0" smtClean="0">
                <a:solidFill>
                  <a:schemeClr val="tx1"/>
                </a:solidFill>
                <a:effectLst/>
                <a:latin typeface="+mn-lt"/>
                <a:ea typeface="+mn-ea"/>
                <a:cs typeface="+mn-cs"/>
              </a:rPr>
              <a:t>learning</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Rules are behavior directions.</a:t>
            </a:r>
            <a:r>
              <a:rPr lang="en-US" dirty="0" smtClean="0">
                <a:effectLst/>
              </a:rPr>
              <a:t> </a:t>
            </a:r>
            <a:r>
              <a:rPr lang="en-US" dirty="0" smtClean="0">
                <a:effectLst/>
              </a:rPr>
              <a:t>Your</a:t>
            </a:r>
            <a:r>
              <a:rPr lang="en-US" baseline="0" dirty="0" smtClean="0">
                <a:effectLst/>
              </a:rPr>
              <a:t> classroom rules also determine the PRODUCT of learning.  The Product of your rules is maximized learning.  There are a few other seemingly contradictory terms that need to be sorted before writing your rules. I call them the VERSUS of EDUCATION.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3</a:t>
            </a:fld>
            <a:endParaRPr lang="en-US"/>
          </a:p>
        </p:txBody>
      </p:sp>
    </p:spTree>
    <p:extLst>
      <p:ext uri="{BB962C8B-B14F-4D97-AF65-F5344CB8AC3E}">
        <p14:creationId xmlns:p14="http://schemas.microsoft.com/office/powerpoint/2010/main" val="374386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get to some preliminary thinking. Who are you as a teacher? What do you believe about student behavior?  What is your obligation</a:t>
            </a:r>
            <a:r>
              <a:rPr lang="en-US" baseline="0" dirty="0" smtClean="0"/>
              <a:t> in the process?  What is your obligation to a product?  These are the VERSUS of EDUCATION.  When </a:t>
            </a:r>
            <a:r>
              <a:rPr lang="en-US" baseline="0" dirty="0" smtClean="0"/>
              <a:t>the effective teacher clearly defines their differences</a:t>
            </a:r>
            <a:r>
              <a:rPr lang="en-US" baseline="0" dirty="0" smtClean="0"/>
              <a:t>, choosing what to SAY and </a:t>
            </a:r>
            <a:r>
              <a:rPr lang="en-US" baseline="0" dirty="0" smtClean="0"/>
              <a:t>DO </a:t>
            </a:r>
            <a:r>
              <a:rPr lang="en-US" baseline="0" dirty="0" smtClean="0"/>
              <a:t>becomes clearer. </a:t>
            </a:r>
            <a:r>
              <a:rPr lang="en-US" baseline="0" dirty="0" smtClean="0"/>
              <a:t>The VERSUS </a:t>
            </a:r>
            <a:r>
              <a:rPr lang="en-US" baseline="0" dirty="0" smtClean="0"/>
              <a:t>are explained in another TMI session, but here is a brief overview:  Discipline is a guide to follow.  Punishment is a penalty to be paid.  When will you discipline and when will you punish?  Sometimes students choose behaviors.  These are INTENTIONAL.  Other times, students act or respond in simple humanness or immaturity.  Appropriateness is defined by ADULTS and situations. Students must be guided to adapt these conventions.  RIGHT and WRONG are values questions and have political implications. Be sure to give thought to the Versus of Education before finalizing your classroom rules.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4</a:t>
            </a:fld>
            <a:endParaRPr lang="en-US"/>
          </a:p>
        </p:txBody>
      </p:sp>
    </p:spTree>
    <p:extLst>
      <p:ext uri="{BB962C8B-B14F-4D97-AF65-F5344CB8AC3E}">
        <p14:creationId xmlns:p14="http://schemas.microsoft.com/office/powerpoint/2010/main" val="88233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lets write</a:t>
            </a:r>
            <a:r>
              <a:rPr lang="en-US" baseline="0" dirty="0" smtClean="0"/>
              <a:t> those rules</a:t>
            </a:r>
            <a:r>
              <a:rPr lang="en-US" dirty="0" smtClean="0"/>
              <a:t>.  </a:t>
            </a:r>
            <a:r>
              <a:rPr lang="en-US" dirty="0" smtClean="0"/>
              <a:t>List all student behaviors that</a:t>
            </a:r>
            <a:r>
              <a:rPr lang="en-US" baseline="0" dirty="0" smtClean="0"/>
              <a:t> you want to encourage in your classroom </a:t>
            </a:r>
            <a:endParaRPr lang="en-US" baseline="0" dirty="0" smtClean="0"/>
          </a:p>
          <a:p>
            <a:r>
              <a:rPr lang="en-US" baseline="0" dirty="0" smtClean="0"/>
              <a:t>and </a:t>
            </a:r>
            <a:r>
              <a:rPr lang="en-US" baseline="0" dirty="0" smtClean="0"/>
              <a:t>list all student behaviors you want to discourage in your classroom. </a:t>
            </a:r>
          </a:p>
          <a:p>
            <a:r>
              <a:rPr lang="en-US" baseline="0" dirty="0" smtClean="0"/>
              <a:t>Group similar </a:t>
            </a:r>
            <a:r>
              <a:rPr lang="en-US" baseline="0" dirty="0" smtClean="0"/>
              <a:t>behaviors into </a:t>
            </a:r>
            <a:r>
              <a:rPr lang="en-US" baseline="0" dirty="0" smtClean="0"/>
              <a:t>umbrella </a:t>
            </a:r>
            <a:r>
              <a:rPr lang="en-US" baseline="0" dirty="0" smtClean="0"/>
              <a:t>rules </a:t>
            </a:r>
            <a:r>
              <a:rPr lang="en-US" baseline="0" dirty="0" smtClean="0"/>
              <a:t>so you don’t have to have millions. </a:t>
            </a:r>
            <a:endParaRPr lang="en-US" baseline="0" dirty="0" smtClean="0"/>
          </a:p>
          <a:p>
            <a:r>
              <a:rPr lang="en-US" baseline="0" dirty="0" smtClean="0"/>
              <a:t> </a:t>
            </a:r>
            <a:r>
              <a:rPr lang="en-US" baseline="0" dirty="0" smtClean="0"/>
              <a:t>If you already have your rules, terrific. The next screens will help you to maximize their effectiveness.  </a:t>
            </a:r>
            <a:endParaRPr lang="en-US" baseline="0" dirty="0" smtClean="0"/>
          </a:p>
          <a:p>
            <a:r>
              <a:rPr lang="en-US" baseline="0" dirty="0" smtClean="0"/>
              <a:t>If </a:t>
            </a:r>
            <a:r>
              <a:rPr lang="en-US" baseline="0" dirty="0" smtClean="0"/>
              <a:t>you do not have your rules yet, this will guide you to write them.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5</a:t>
            </a:fld>
            <a:endParaRPr lang="en-US"/>
          </a:p>
        </p:txBody>
      </p:sp>
    </p:spTree>
    <p:extLst>
      <p:ext uri="{BB962C8B-B14F-4D97-AF65-F5344CB8AC3E}">
        <p14:creationId xmlns:p14="http://schemas.microsoft.com/office/powerpoint/2010/main" val="356804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consider</a:t>
            </a:r>
            <a:r>
              <a:rPr lang="en-US" baseline="0" dirty="0" smtClean="0"/>
              <a:t> your list of rules.  Remove negative words like NO, NOT, NEVER.  These are power words.  If you use them sparingly, they will remain powerful when you do use them.  </a:t>
            </a:r>
            <a:r>
              <a:rPr lang="en-US" baseline="0" dirty="0" smtClean="0"/>
              <a:t>Imagine </a:t>
            </a:r>
            <a:r>
              <a:rPr lang="en-US" baseline="0" dirty="0" smtClean="0"/>
              <a:t>the rare moment you will be able to say, “and you are NEVER to do that again”.  Powerful.  But if you say it daily, hourly, it does lose its potency.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6</a:t>
            </a:fld>
            <a:endParaRPr lang="en-US"/>
          </a:p>
        </p:txBody>
      </p:sp>
    </p:spTree>
    <p:extLst>
      <p:ext uri="{BB962C8B-B14F-4D97-AF65-F5344CB8AC3E}">
        <p14:creationId xmlns:p14="http://schemas.microsoft.com/office/powerpoint/2010/main" val="204781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a:t>
            </a:r>
            <a:r>
              <a:rPr lang="en-US" baseline="0" dirty="0" smtClean="0"/>
              <a:t> the word “try” from your rules.  You do not want student to “try”  You want student “to Do”. So, choose specific action words for students “to do”.  The verbs you choose </a:t>
            </a:r>
            <a:r>
              <a:rPr lang="en-US" baseline="0" dirty="0" smtClean="0"/>
              <a:t>must be </a:t>
            </a:r>
            <a:r>
              <a:rPr lang="en-US" baseline="0" dirty="0" err="1" smtClean="0"/>
              <a:t>envisionable</a:t>
            </a:r>
            <a:r>
              <a:rPr lang="en-US" baseline="0" dirty="0" smtClean="0"/>
              <a:t>. Look and Listen are verbs that can be imagined and pictured.  “Pay ATTENTION” is not </a:t>
            </a:r>
            <a:r>
              <a:rPr lang="en-US" baseline="0" dirty="0" err="1" smtClean="0"/>
              <a:t>envisionable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7</a:t>
            </a:fld>
            <a:endParaRPr lang="en-US"/>
          </a:p>
        </p:txBody>
      </p:sp>
    </p:spTree>
    <p:extLst>
      <p:ext uri="{BB962C8B-B14F-4D97-AF65-F5344CB8AC3E}">
        <p14:creationId xmlns:p14="http://schemas.microsoft.com/office/powerpoint/2010/main" val="396090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in the FIRST PERSON.  Words like “I, me, my, we, our…” are words sensed</a:t>
            </a:r>
            <a:r>
              <a:rPr lang="en-US" baseline="0" dirty="0" smtClean="0"/>
              <a:t> from the inside of a student; they represent the inside of a student.  This helps students to take initiative.  It is also one step toward intrinsic motivation. When spoken in the first person, students assume ownership of their behaviors.  </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8</a:t>
            </a:fld>
            <a:endParaRPr lang="en-US"/>
          </a:p>
        </p:txBody>
      </p:sp>
    </p:spTree>
    <p:extLst>
      <p:ext uri="{BB962C8B-B14F-4D97-AF65-F5344CB8AC3E}">
        <p14:creationId xmlns:p14="http://schemas.microsoft.com/office/powerpoint/2010/main" val="337285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in the PRESENT TENSE. Teachers</a:t>
            </a:r>
            <a:r>
              <a:rPr lang="en-US" baseline="0" dirty="0" smtClean="0"/>
              <a:t> and students live together in the NOW.  You want their behaviors NOW, in the PRESENT, with INTENTION.  The future is too late. </a:t>
            </a:r>
          </a:p>
          <a:p>
            <a:r>
              <a:rPr lang="en-US" baseline="0" dirty="0" smtClean="0"/>
              <a:t>Imagine a teacher quoting a classroom rule to a student “I will stay in my assigned place.”  The student with or without intent of malice, says “I WILL stay in my assigned place, as soon as I finish doing this.”  There is a good chance that this student is just living his life and taking care of business; he’s not trying to offend you.  But you did leave space for this behavior by using the future tense,  “will stay”.</a:t>
            </a:r>
            <a:endParaRPr lang="en-US" dirty="0"/>
          </a:p>
        </p:txBody>
      </p:sp>
      <p:sp>
        <p:nvSpPr>
          <p:cNvPr id="4" name="Slide Number Placeholder 3"/>
          <p:cNvSpPr>
            <a:spLocks noGrp="1"/>
          </p:cNvSpPr>
          <p:nvPr>
            <p:ph type="sldNum" sz="quarter" idx="10"/>
          </p:nvPr>
        </p:nvSpPr>
        <p:spPr/>
        <p:txBody>
          <a:bodyPr/>
          <a:lstStyle/>
          <a:p>
            <a:fld id="{099B8FDC-60A3-7D4B-B039-AE555090926B}" type="slidenum">
              <a:rPr lang="en-US" smtClean="0"/>
              <a:t>9</a:t>
            </a:fld>
            <a:endParaRPr lang="en-US"/>
          </a:p>
        </p:txBody>
      </p:sp>
    </p:spTree>
    <p:extLst>
      <p:ext uri="{BB962C8B-B14F-4D97-AF65-F5344CB8AC3E}">
        <p14:creationId xmlns:p14="http://schemas.microsoft.com/office/powerpoint/2010/main" val="1106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93487C6-3568-AE4E-9DFD-646FCF810764}" type="datetimeFigureOut">
              <a:rPr lang="en-US" smtClean="0"/>
              <a:t>7/26/14</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87C6-3568-AE4E-9DFD-646FCF810764}" type="datetimeFigureOut">
              <a:rPr lang="en-US" smtClean="0"/>
              <a:t>7/26/14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193487C6-3568-AE4E-9DFD-646FCF810764}" type="datetimeFigureOut">
              <a:rPr lang="en-US" smtClean="0"/>
              <a:t>7/26/14</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5B956469-08F8-E242-9ED1-8746A0CE4584}"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93487C6-3568-AE4E-9DFD-646FCF810764}" type="datetimeFigureOut">
              <a:rPr lang="en-US" smtClean="0"/>
              <a:t>7/26/14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93487C6-3568-AE4E-9DFD-646FCF810764}" type="datetimeFigureOut">
              <a:rPr lang="en-US" smtClean="0"/>
              <a:t>7/26/14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93487C6-3568-AE4E-9DFD-646FCF810764}" type="datetimeFigureOut">
              <a:rPr lang="en-US" smtClean="0"/>
              <a:t>7/26/14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93487C6-3568-AE4E-9DFD-646FCF810764}" type="datetimeFigureOut">
              <a:rPr lang="en-US" smtClean="0"/>
              <a:t>7/26/14</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87C6-3568-AE4E-9DFD-646FCF810764}" type="datetimeFigureOut">
              <a:rPr lang="en-US" smtClean="0"/>
              <a:t>7/26/14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93487C6-3568-AE4E-9DFD-646FCF810764}" type="datetimeFigureOut">
              <a:rPr lang="en-US" smtClean="0"/>
              <a:t>7/26/14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93487C6-3568-AE4E-9DFD-646FCF810764}" type="datetimeFigureOut">
              <a:rPr lang="en-US" smtClean="0"/>
              <a:t>7/26/14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93487C6-3568-AE4E-9DFD-646FCF810764}" type="datetimeFigureOut">
              <a:rPr lang="en-US" smtClean="0"/>
              <a:t>7/26/14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56469-08F8-E242-9ED1-8746A0CE458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87C6-3568-AE4E-9DFD-646FCF810764}" type="datetimeFigureOut">
              <a:rPr lang="en-US" smtClean="0"/>
              <a:t>7/26/14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56469-08F8-E242-9ED1-8746A0CE458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193487C6-3568-AE4E-9DFD-646FCF810764}" type="datetimeFigureOut">
              <a:rPr lang="en-US" smtClean="0"/>
              <a:t>7/26/14</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5B956469-08F8-E242-9ED1-8746A0CE458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93487C6-3568-AE4E-9DFD-646FCF810764}" type="datetimeFigureOut">
              <a:rPr lang="en-US" smtClean="0"/>
              <a:t>7/26/14</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5B956469-08F8-E242-9ED1-8746A0CE458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0.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0.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1.xml"/><Relationship Id="rId5" Type="http://schemas.openxmlformats.org/officeDocument/2006/relationships/image" Target="../media/image10.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2.xml"/><Relationship Id="rId5" Type="http://schemas.openxmlformats.org/officeDocument/2006/relationships/image" Target="../media/image10.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0.png"/><Relationship Id="rId1" Type="http://schemas.microsoft.com/office/2007/relationships/media" Target="../media/media13.wav"/><Relationship Id="rId2" Type="http://schemas.openxmlformats.org/officeDocument/2006/relationships/audio" Target="../media/media13.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hyperlink" Target="mailto:TeacherTMI@usa.com" TargetMode="External"/><Relationship Id="rId5" Type="http://schemas.openxmlformats.org/officeDocument/2006/relationships/image" Target="../media/image10.png"/><Relationship Id="rId1" Type="http://schemas.microsoft.com/office/2007/relationships/media" Target="../media/media14.wav"/><Relationship Id="rId2" Type="http://schemas.openxmlformats.org/officeDocument/2006/relationships/audio" Target="../media/media14.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5.xml"/><Relationship Id="rId5" Type="http://schemas.openxmlformats.org/officeDocument/2006/relationships/image" Target="../media/image10.png"/><Relationship Id="rId1" Type="http://schemas.microsoft.com/office/2007/relationships/media" Target="../media/media15.wav"/><Relationship Id="rId2" Type="http://schemas.openxmlformats.org/officeDocument/2006/relationships/audio" Target="../media/media15.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6.xml"/><Relationship Id="rId5" Type="http://schemas.openxmlformats.org/officeDocument/2006/relationships/image" Target="../media/image10.png"/><Relationship Id="rId1" Type="http://schemas.microsoft.com/office/2007/relationships/media" Target="../media/media16.wav"/><Relationship Id="rId2" Type="http://schemas.openxmlformats.org/officeDocument/2006/relationships/audio" Target="../media/media16.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7.xml"/><Relationship Id="rId5" Type="http://schemas.openxmlformats.org/officeDocument/2006/relationships/image" Target="../media/image10.png"/><Relationship Id="rId1" Type="http://schemas.microsoft.com/office/2007/relationships/media" Target="../media/media17.wav"/><Relationship Id="rId2" Type="http://schemas.openxmlformats.org/officeDocument/2006/relationships/audio" Target="../media/media17.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xml"/><Relationship Id="rId5" Type="http://schemas.openxmlformats.org/officeDocument/2006/relationships/image" Target="../media/image11.jpg"/><Relationship Id="rId6" Type="http://schemas.openxmlformats.org/officeDocument/2006/relationships/image" Target="../media/image10.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1" Type="http://schemas.microsoft.com/office/2007/relationships/media" Target="../media/media18.wav"/><Relationship Id="rId2" Type="http://schemas.openxmlformats.org/officeDocument/2006/relationships/audio" Target="../media/media18.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hyperlink" Target="mailto:TeacherTMI@usa.com" TargetMode="External"/><Relationship Id="rId5" Type="http://schemas.openxmlformats.org/officeDocument/2006/relationships/image" Target="../media/image10.png"/><Relationship Id="rId1" Type="http://schemas.microsoft.com/office/2007/relationships/media" Target="../media/media14.wav"/><Relationship Id="rId2" Type="http://schemas.openxmlformats.org/officeDocument/2006/relationships/audio" Target="../media/media14.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3.xml"/><Relationship Id="rId5" Type="http://schemas.openxmlformats.org/officeDocument/2006/relationships/image" Target="../media/image10.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4.xml"/><Relationship Id="rId5" Type="http://schemas.openxmlformats.org/officeDocument/2006/relationships/image" Target="../media/image10.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0.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10.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7.xml"/><Relationship Id="rId5" Type="http://schemas.openxmlformats.org/officeDocument/2006/relationships/image" Target="../media/image10.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0.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9.xml"/><Relationship Id="rId5" Type="http://schemas.openxmlformats.org/officeDocument/2006/relationships/image" Target="../media/image10.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Teacher </a:t>
            </a:r>
            <a:r>
              <a:rPr lang="en-US" sz="8800" dirty="0" smtClean="0"/>
              <a:t>TMI</a:t>
            </a:r>
            <a:endParaRPr lang="en-US" sz="8800" dirty="0"/>
          </a:p>
        </p:txBody>
      </p:sp>
      <p:sp>
        <p:nvSpPr>
          <p:cNvPr id="3" name="Content Placeholder 2"/>
          <p:cNvSpPr>
            <a:spLocks noGrp="1"/>
          </p:cNvSpPr>
          <p:nvPr>
            <p:ph idx="1"/>
          </p:nvPr>
        </p:nvSpPr>
        <p:spPr>
          <a:xfrm>
            <a:off x="0" y="2070846"/>
            <a:ext cx="9144000" cy="4182035"/>
          </a:xfrm>
        </p:spPr>
        <p:txBody>
          <a:bodyPr>
            <a:normAutofit/>
          </a:bodyPr>
          <a:lstStyle/>
          <a:p>
            <a:pPr marL="0" indent="0" algn="ctr">
              <a:buNone/>
            </a:pPr>
            <a:r>
              <a:rPr lang="en-US" sz="4800" dirty="0" smtClean="0">
                <a:latin typeface="Chalkduster"/>
                <a:cs typeface="Chalkduster"/>
              </a:rPr>
              <a:t>Ten Minutes of Information</a:t>
            </a:r>
          </a:p>
          <a:p>
            <a:pPr marL="0" indent="0" algn="ctr">
              <a:buNone/>
            </a:pPr>
            <a:endParaRPr lang="en-US" dirty="0">
              <a:latin typeface="Ayuthaya"/>
              <a:cs typeface="Ayuthaya"/>
            </a:endParaRPr>
          </a:p>
          <a:p>
            <a:pPr marL="0" indent="0" algn="ctr">
              <a:buNone/>
            </a:pPr>
            <a:r>
              <a:rPr lang="en-US" sz="7200" dirty="0" smtClean="0">
                <a:latin typeface="Ayuthaya"/>
                <a:cs typeface="Ayuthaya"/>
              </a:rPr>
              <a:t>Classroom Rules</a:t>
            </a:r>
          </a:p>
          <a:p>
            <a:pPr marL="0" indent="0" algn="ctr">
              <a:buNone/>
            </a:pPr>
            <a:r>
              <a:rPr lang="en-US" dirty="0" smtClean="0">
                <a:latin typeface="Ayuthaya"/>
                <a:cs typeface="Ayuthaya"/>
              </a:rPr>
              <a:t>Presented by Mary Hughes-Tutass, </a:t>
            </a:r>
            <a:r>
              <a:rPr lang="en-US" dirty="0" err="1" smtClean="0">
                <a:latin typeface="Ayuthaya"/>
                <a:cs typeface="Ayuthaya"/>
              </a:rPr>
              <a:t>Ed.D</a:t>
            </a:r>
            <a:r>
              <a:rPr lang="en-US" dirty="0" smtClean="0">
                <a:latin typeface="Ayuthaya"/>
                <a:cs typeface="Ayuthaya"/>
              </a:rPr>
              <a: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53161653"/>
      </p:ext>
    </p:extLst>
  </p:cSld>
  <p:clrMapOvr>
    <a:masterClrMapping/>
  </p:clrMapOvr>
  <mc:AlternateContent xmlns:mc="http://schemas.openxmlformats.org/markup-compatibility/2006" xmlns:p14="http://schemas.microsoft.com/office/powerpoint/2010/main">
    <mc:Choice Requires="p14">
      <p:transition spd="slow" p14:dur="2000" advTm="17115"/>
    </mc:Choice>
    <mc:Fallback xmlns="">
      <p:transition xmlns:p14="http://schemas.microsoft.com/office/powerpoint/2010/main" spd="slow" advTm="171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yuthaya"/>
                <a:cs typeface="Ayuthaya"/>
              </a:rPr>
              <a:t>Your wording needs to be </a:t>
            </a:r>
            <a:r>
              <a:rPr lang="en-US" dirty="0" smtClean="0"/>
              <a:t/>
            </a:r>
            <a:br>
              <a:rPr lang="en-US" dirty="0" smtClean="0"/>
            </a:br>
            <a:r>
              <a:rPr lang="en-US" dirty="0" smtClean="0">
                <a:latin typeface="Ayuthaya"/>
                <a:cs typeface="Ayuthaya"/>
              </a:rPr>
              <a:t>INSTRUCTIVE</a:t>
            </a:r>
            <a:endParaRPr lang="en-US" dirty="0">
              <a:latin typeface="Ayuthaya"/>
              <a:cs typeface="Ayuthaya"/>
            </a:endParaRPr>
          </a:p>
        </p:txBody>
      </p:sp>
      <p:sp>
        <p:nvSpPr>
          <p:cNvPr id="3" name="TextBox 2"/>
          <p:cNvSpPr txBox="1"/>
          <p:nvPr/>
        </p:nvSpPr>
        <p:spPr>
          <a:xfrm>
            <a:off x="0" y="2539882"/>
            <a:ext cx="9326816" cy="461665"/>
          </a:xfrm>
          <a:prstGeom prst="rect">
            <a:avLst/>
          </a:prstGeom>
          <a:noFill/>
        </p:spPr>
        <p:txBody>
          <a:bodyPr wrap="square" rtlCol="0">
            <a:spAutoFit/>
          </a:bodyPr>
          <a:lstStyle/>
          <a:p>
            <a:r>
              <a:rPr lang="en-US" sz="2400" dirty="0" smtClean="0">
                <a:solidFill>
                  <a:schemeClr val="bg1"/>
                </a:solidFill>
                <a:latin typeface="Chalkduster"/>
                <a:cs typeface="Chalkduster"/>
              </a:rPr>
              <a:t>Without instruction, students find something to do. </a:t>
            </a:r>
            <a:endParaRPr lang="en-US" sz="2400" dirty="0">
              <a:solidFill>
                <a:schemeClr val="bg1"/>
              </a:solidFill>
              <a:latin typeface="Chalkduster"/>
              <a:cs typeface="Chalkduster"/>
            </a:endParaRPr>
          </a:p>
        </p:txBody>
      </p:sp>
      <p:sp>
        <p:nvSpPr>
          <p:cNvPr id="7" name="TextBox 6"/>
          <p:cNvSpPr txBox="1"/>
          <p:nvPr/>
        </p:nvSpPr>
        <p:spPr>
          <a:xfrm>
            <a:off x="1254379" y="3360853"/>
            <a:ext cx="2945822" cy="1200329"/>
          </a:xfrm>
          <a:prstGeom prst="rect">
            <a:avLst/>
          </a:prstGeom>
          <a:noFill/>
        </p:spPr>
        <p:txBody>
          <a:bodyPr wrap="square" rtlCol="0">
            <a:spAutoFit/>
          </a:bodyPr>
          <a:lstStyle/>
          <a:p>
            <a:r>
              <a:rPr lang="en-US" dirty="0" smtClean="0">
                <a:solidFill>
                  <a:schemeClr val="bg1"/>
                </a:solidFill>
                <a:latin typeface="Chalkduster"/>
                <a:cs typeface="Chalkduster"/>
              </a:rPr>
              <a:t>That something</a:t>
            </a:r>
          </a:p>
          <a:p>
            <a:r>
              <a:rPr lang="en-US" dirty="0" smtClean="0">
                <a:solidFill>
                  <a:schemeClr val="bg1"/>
                </a:solidFill>
                <a:latin typeface="Chalkduster"/>
                <a:cs typeface="Chalkduster"/>
              </a:rPr>
              <a:t>might not be what you want them to do. </a:t>
            </a:r>
            <a:endParaRPr lang="en-US" dirty="0">
              <a:solidFill>
                <a:schemeClr val="bg1"/>
              </a:solidFill>
              <a:latin typeface="Chalkduster"/>
              <a:cs typeface="Chalkduster"/>
            </a:endParaRPr>
          </a:p>
        </p:txBody>
      </p:sp>
      <p:sp>
        <p:nvSpPr>
          <p:cNvPr id="8" name="TextBox 7"/>
          <p:cNvSpPr txBox="1"/>
          <p:nvPr/>
        </p:nvSpPr>
        <p:spPr>
          <a:xfrm>
            <a:off x="6004058" y="3360853"/>
            <a:ext cx="2155302" cy="923330"/>
          </a:xfrm>
          <a:prstGeom prst="rect">
            <a:avLst/>
          </a:prstGeom>
          <a:noFill/>
        </p:spPr>
        <p:txBody>
          <a:bodyPr wrap="square" rtlCol="0">
            <a:spAutoFit/>
          </a:bodyPr>
          <a:lstStyle/>
          <a:p>
            <a:r>
              <a:rPr lang="en-US" dirty="0" smtClean="0">
                <a:solidFill>
                  <a:schemeClr val="bg1"/>
                </a:solidFill>
                <a:latin typeface="Chalkduster"/>
                <a:cs typeface="Chalkduster"/>
              </a:rPr>
              <a:t>So tell them </a:t>
            </a:r>
          </a:p>
          <a:p>
            <a:r>
              <a:rPr lang="en-US" i="1" dirty="0" smtClean="0">
                <a:solidFill>
                  <a:schemeClr val="bg1"/>
                </a:solidFill>
                <a:latin typeface="Chalkduster"/>
                <a:cs typeface="Chalkduster"/>
              </a:rPr>
              <a:t>exactly</a:t>
            </a:r>
            <a:r>
              <a:rPr lang="en-US" dirty="0" smtClean="0">
                <a:solidFill>
                  <a:schemeClr val="bg1"/>
                </a:solidFill>
                <a:latin typeface="Chalkduster"/>
                <a:cs typeface="Chalkduster"/>
              </a:rPr>
              <a:t> </a:t>
            </a:r>
          </a:p>
          <a:p>
            <a:r>
              <a:rPr lang="en-US" dirty="0" smtClean="0">
                <a:solidFill>
                  <a:schemeClr val="bg1"/>
                </a:solidFill>
                <a:latin typeface="Chalkduster"/>
                <a:cs typeface="Chalkduster"/>
              </a:rPr>
              <a:t>what to do.</a:t>
            </a:r>
            <a:endParaRPr lang="en-US" dirty="0">
              <a:solidFill>
                <a:schemeClr val="bg1"/>
              </a:solidFill>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7078693"/>
      </p:ext>
    </p:extLst>
  </p:cSld>
  <p:clrMapOvr>
    <a:masterClrMapping/>
  </p:clrMapOvr>
  <mc:AlternateContent xmlns:mc="http://schemas.openxmlformats.org/markup-compatibility/2006" xmlns:p14="http://schemas.microsoft.com/office/powerpoint/2010/main">
    <mc:Choice Requires="p14">
      <p:transition spd="slow" p14:dur="2000" advTm="28280"/>
    </mc:Choice>
    <mc:Fallback xmlns="">
      <p:transition xmlns:p14="http://schemas.microsoft.com/office/powerpoint/2010/main" spd="slow" advTm="282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yuthaya"/>
                <a:cs typeface="Ayuthaya"/>
              </a:rPr>
              <a:t>Shorten each </a:t>
            </a:r>
            <a:r>
              <a:rPr lang="en-US" sz="3200" dirty="0" smtClean="0">
                <a:latin typeface="Ayuthaya"/>
                <a:cs typeface="Ayuthaya"/>
              </a:rPr>
              <a:t>rule to its</a:t>
            </a:r>
            <a:br>
              <a:rPr lang="en-US" sz="3200" dirty="0" smtClean="0">
                <a:latin typeface="Ayuthaya"/>
                <a:cs typeface="Ayuthaya"/>
              </a:rPr>
            </a:br>
            <a:r>
              <a:rPr lang="en-US" sz="4400" dirty="0" smtClean="0">
                <a:latin typeface="Ayuthaya"/>
                <a:cs typeface="Ayuthaya"/>
              </a:rPr>
              <a:t>CRITICAL,MINIMAL FORM.  </a:t>
            </a:r>
            <a:endParaRPr lang="en-US" sz="4400" dirty="0"/>
          </a:p>
        </p:txBody>
      </p:sp>
      <p:sp>
        <p:nvSpPr>
          <p:cNvPr id="3" name="Vertical Text Placeholder 2"/>
          <p:cNvSpPr>
            <a:spLocks noGrp="1"/>
          </p:cNvSpPr>
          <p:nvPr>
            <p:ph type="body" orient="vert" idx="1"/>
          </p:nvPr>
        </p:nvSpPr>
        <p:spPr>
          <a:xfrm rot="16200000">
            <a:off x="2936999" y="858151"/>
            <a:ext cx="4156170" cy="6724312"/>
          </a:xfrm>
        </p:spPr>
        <p:txBody>
          <a:bodyPr>
            <a:normAutofit/>
          </a:bodyPr>
          <a:lstStyle/>
          <a:p>
            <a:r>
              <a:rPr lang="en-US" dirty="0" smtClean="0">
                <a:latin typeface="Chalkduster"/>
                <a:cs typeface="Chalkduster"/>
              </a:rPr>
              <a:t>BE SIMPLE</a:t>
            </a:r>
          </a:p>
          <a:p>
            <a:r>
              <a:rPr lang="en-US" dirty="0" smtClean="0">
                <a:latin typeface="Chalkduster"/>
                <a:cs typeface="Chalkduster"/>
              </a:rPr>
              <a:t>BE CLEAR</a:t>
            </a:r>
          </a:p>
          <a:p>
            <a:r>
              <a:rPr lang="en-US" dirty="0" smtClean="0">
                <a:latin typeface="Chalkduster"/>
                <a:cs typeface="Chalkduster"/>
              </a:rPr>
              <a:t>BE DIRECTIVE</a:t>
            </a:r>
          </a:p>
          <a:p>
            <a:pPr marL="0" indent="0">
              <a:buNone/>
            </a:pPr>
            <a:r>
              <a:rPr lang="en-US" dirty="0" smtClean="0">
                <a:latin typeface="Chalkduster"/>
                <a:cs typeface="Chalkduster"/>
              </a:rPr>
              <a:t>  </a:t>
            </a:r>
            <a:r>
              <a:rPr lang="en-US" dirty="0" smtClean="0">
                <a:solidFill>
                  <a:schemeClr val="accent2">
                    <a:lumMod val="60000"/>
                    <a:lumOff val="40000"/>
                  </a:schemeClr>
                </a:solidFill>
                <a:latin typeface="Chalkduster"/>
                <a:cs typeface="Chalkduster"/>
              </a:rPr>
              <a:t>BECAUSE…</a:t>
            </a:r>
          </a:p>
          <a:p>
            <a:pPr>
              <a:buFont typeface="Arial"/>
              <a:buChar char="•"/>
            </a:pPr>
            <a:r>
              <a:rPr lang="en-US" sz="3200" dirty="0" smtClean="0">
                <a:latin typeface="Chalkduster"/>
                <a:cs typeface="Chalkduster"/>
              </a:rPr>
              <a:t>D</a:t>
            </a:r>
            <a:r>
              <a:rPr lang="en-US" sz="2800" dirty="0" smtClean="0">
                <a:latin typeface="Chalkduster"/>
                <a:cs typeface="Chalkduster"/>
              </a:rPr>
              <a:t>issertations open debates</a:t>
            </a:r>
          </a:p>
          <a:p>
            <a:pPr>
              <a:buFont typeface="Arial"/>
              <a:buChar char="•"/>
            </a:pPr>
            <a:r>
              <a:rPr lang="en-US" sz="2800" dirty="0" smtClean="0">
                <a:latin typeface="Chalkduster"/>
                <a:cs typeface="Chalkduster"/>
              </a:rPr>
              <a:t>Wordiness clouds the issue </a:t>
            </a:r>
            <a:r>
              <a:rPr lang="en-US" dirty="0" smtClean="0">
                <a:latin typeface="Chalkduster"/>
                <a:cs typeface="Chalkduster"/>
              </a:rPr>
              <a:t>    </a:t>
            </a:r>
            <a:endParaRPr lang="en-US" dirty="0">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61962155"/>
      </p:ext>
    </p:extLst>
  </p:cSld>
  <p:clrMapOvr>
    <a:masterClrMapping/>
  </p:clrMapOvr>
  <mc:AlternateContent xmlns:mc="http://schemas.openxmlformats.org/markup-compatibility/2006" xmlns:p14="http://schemas.microsoft.com/office/powerpoint/2010/main">
    <mc:Choice Requires="p14">
      <p:transition spd="slow" p14:dur="2000" advTm="31749"/>
    </mc:Choice>
    <mc:Fallback xmlns="">
      <p:transition xmlns:p14="http://schemas.microsoft.com/office/powerpoint/2010/main" spd="slow" advTm="3174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yuthaya"/>
                <a:cs typeface="Ayuthaya"/>
              </a:rPr>
              <a:t>POST, PUBLISH, and DISTRIBUTE</a:t>
            </a:r>
            <a:endParaRPr lang="en-US" sz="3200" dirty="0">
              <a:latin typeface="Ayuthaya"/>
              <a:cs typeface="Ayuthaya"/>
            </a:endParaRPr>
          </a:p>
        </p:txBody>
      </p:sp>
      <p:sp>
        <p:nvSpPr>
          <p:cNvPr id="3" name="Vertical Text Placeholder 2"/>
          <p:cNvSpPr>
            <a:spLocks noGrp="1"/>
          </p:cNvSpPr>
          <p:nvPr>
            <p:ph type="body" orient="vert" idx="1"/>
          </p:nvPr>
        </p:nvSpPr>
        <p:spPr>
          <a:xfrm rot="16200000">
            <a:off x="2553252" y="-13303"/>
            <a:ext cx="4168997" cy="8120876"/>
          </a:xfrm>
        </p:spPr>
        <p:txBody>
          <a:bodyPr>
            <a:normAutofit fontScale="47500" lnSpcReduction="20000"/>
          </a:bodyPr>
          <a:lstStyle/>
          <a:p>
            <a:r>
              <a:rPr lang="en-US" sz="5100" dirty="0" smtClean="0">
                <a:latin typeface="Chalkduster"/>
                <a:cs typeface="Chalkduster"/>
              </a:rPr>
              <a:t>Ask students to sign their intent to comply.</a:t>
            </a:r>
          </a:p>
          <a:p>
            <a:pPr marL="349250" lvl="1" indent="0">
              <a:buNone/>
            </a:pPr>
            <a:r>
              <a:rPr lang="en-US" sz="5100" dirty="0">
                <a:latin typeface="Chalkduster"/>
                <a:cs typeface="Chalkduster"/>
              </a:rPr>
              <a:t>	</a:t>
            </a:r>
            <a:r>
              <a:rPr lang="en-US" sz="5100" dirty="0" smtClean="0">
                <a:solidFill>
                  <a:schemeClr val="accent1">
                    <a:lumMod val="40000"/>
                    <a:lumOff val="60000"/>
                  </a:schemeClr>
                </a:solidFill>
                <a:latin typeface="Chalkduster"/>
                <a:cs typeface="Chalkduster"/>
              </a:rPr>
              <a:t>(to encourage ownership and intention)</a:t>
            </a:r>
          </a:p>
          <a:p>
            <a:pPr marL="349250" lvl="1" indent="0">
              <a:buNone/>
            </a:pPr>
            <a:endParaRPr lang="en-US" sz="3000" dirty="0" smtClean="0">
              <a:solidFill>
                <a:schemeClr val="accent1">
                  <a:lumMod val="40000"/>
                  <a:lumOff val="60000"/>
                </a:schemeClr>
              </a:solidFill>
              <a:latin typeface="Chalkduster"/>
              <a:cs typeface="Chalkduster"/>
            </a:endParaRPr>
          </a:p>
          <a:p>
            <a:r>
              <a:rPr lang="en-US" sz="5100" dirty="0" smtClean="0">
                <a:latin typeface="Chalkduster"/>
                <a:cs typeface="Chalkduster"/>
              </a:rPr>
              <a:t>Have parents sign student copy.</a:t>
            </a:r>
          </a:p>
          <a:p>
            <a:pPr marL="685800" lvl="2" indent="0">
              <a:buNone/>
            </a:pPr>
            <a:r>
              <a:rPr lang="en-US" sz="5100" dirty="0">
                <a:latin typeface="Chalkduster"/>
                <a:cs typeface="Chalkduster"/>
              </a:rPr>
              <a:t>	</a:t>
            </a:r>
            <a:r>
              <a:rPr lang="en-US" sz="5100" dirty="0" smtClean="0">
                <a:solidFill>
                  <a:schemeClr val="accent1">
                    <a:lumMod val="40000"/>
                    <a:lumOff val="60000"/>
                  </a:schemeClr>
                </a:solidFill>
                <a:latin typeface="Chalkduster"/>
                <a:cs typeface="Chalkduster"/>
              </a:rPr>
              <a:t>(to invite partnership)</a:t>
            </a:r>
          </a:p>
          <a:p>
            <a:pPr marL="685800" lvl="2" indent="0">
              <a:buNone/>
            </a:pPr>
            <a:endParaRPr lang="en-US" sz="5100" dirty="0" smtClean="0">
              <a:latin typeface="Chalkduster"/>
              <a:cs typeface="Chalkduster"/>
            </a:endParaRPr>
          </a:p>
          <a:p>
            <a:r>
              <a:rPr lang="en-US" sz="5100" dirty="0" smtClean="0">
                <a:latin typeface="Chalkduster"/>
                <a:cs typeface="Chalkduster"/>
              </a:rPr>
              <a:t>Publish to all stakeholders</a:t>
            </a:r>
          </a:p>
          <a:p>
            <a:pPr marL="0" indent="0">
              <a:buNone/>
            </a:pPr>
            <a:r>
              <a:rPr lang="en-US" sz="5100" dirty="0">
                <a:latin typeface="Chalkduster"/>
                <a:cs typeface="Chalkduster"/>
              </a:rPr>
              <a:t>	</a:t>
            </a:r>
            <a:r>
              <a:rPr lang="en-US" sz="5100" dirty="0" smtClean="0">
                <a:solidFill>
                  <a:schemeClr val="accent1">
                    <a:lumMod val="40000"/>
                    <a:lumOff val="60000"/>
                  </a:schemeClr>
                </a:solidFill>
                <a:latin typeface="Chalkduster"/>
                <a:cs typeface="Chalkduster"/>
              </a:rPr>
              <a:t>(to build community)</a:t>
            </a:r>
          </a:p>
          <a:p>
            <a:pPr marL="0" indent="0">
              <a:buNone/>
            </a:pPr>
            <a:r>
              <a:rPr lang="en-US" dirty="0"/>
              <a:t/>
            </a:r>
            <a:br>
              <a:rPr lang="en-US" dirty="0"/>
            </a:b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7675823"/>
      </p:ext>
    </p:extLst>
  </p:cSld>
  <p:clrMapOvr>
    <a:masterClrMapping/>
  </p:clrMapOvr>
  <mc:AlternateContent xmlns:mc="http://schemas.openxmlformats.org/markup-compatibility/2006" xmlns:p14="http://schemas.microsoft.com/office/powerpoint/2010/main">
    <mc:Choice Requires="p14">
      <p:transition spd="slow" p14:dur="2000" advTm="31324"/>
    </mc:Choice>
    <mc:Fallback xmlns="">
      <p:transition xmlns:p14="http://schemas.microsoft.com/office/powerpoint/2010/main" spd="slow" advTm="313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305" y="624828"/>
            <a:ext cx="7599422" cy="3970318"/>
          </a:xfrm>
          <a:prstGeom prst="rect">
            <a:avLst/>
          </a:prstGeom>
          <a:noFill/>
        </p:spPr>
        <p:txBody>
          <a:bodyPr wrap="square" rtlCol="0">
            <a:spAutoFit/>
          </a:bodyPr>
          <a:lstStyle/>
          <a:p>
            <a:pPr algn="ctr"/>
            <a:r>
              <a:rPr lang="en-US" dirty="0" smtClean="0"/>
              <a:t>The POWER of WORDS</a:t>
            </a:r>
          </a:p>
          <a:p>
            <a:pPr algn="ctr"/>
            <a:endParaRPr lang="en-US" dirty="0"/>
          </a:p>
          <a:p>
            <a:pPr algn="ctr"/>
            <a:r>
              <a:rPr lang="en-US" dirty="0" smtClean="0"/>
              <a:t>The words you use conjure images in the minds of students and ultimately their actions will follow.  </a:t>
            </a:r>
          </a:p>
          <a:p>
            <a:pPr algn="ctr"/>
            <a:endParaRPr lang="en-US" dirty="0"/>
          </a:p>
          <a:p>
            <a:pPr algn="ctr"/>
            <a:r>
              <a:rPr lang="en-US" dirty="0" smtClean="0"/>
              <a:t>Test this:  Close your eyes and imagine “Don’t go into the cafeteria.”</a:t>
            </a:r>
          </a:p>
          <a:p>
            <a:pPr algn="ctr"/>
            <a:r>
              <a:rPr lang="en-US" dirty="0" smtClean="0"/>
              <a:t>What image did you see in your mind?</a:t>
            </a:r>
          </a:p>
          <a:p>
            <a:pPr algn="ctr"/>
            <a:endParaRPr lang="en-US" dirty="0"/>
          </a:p>
          <a:p>
            <a:pPr algn="ctr"/>
            <a:r>
              <a:rPr lang="en-US" dirty="0" smtClean="0"/>
              <a:t>Now close your eyes and imagine “Wait at the door of the cafeteria.”</a:t>
            </a:r>
          </a:p>
          <a:p>
            <a:pPr algn="ctr"/>
            <a:r>
              <a:rPr lang="en-US" dirty="0" smtClean="0"/>
              <a:t>What image did you see in your mind?</a:t>
            </a:r>
          </a:p>
          <a:p>
            <a:pPr algn="ctr"/>
            <a:endParaRPr lang="en-US" dirty="0"/>
          </a:p>
          <a:p>
            <a:pPr algn="ctr"/>
            <a:r>
              <a:rPr lang="en-US" dirty="0" smtClean="0"/>
              <a:t>Which image is more conducive to your classroom management?</a:t>
            </a:r>
          </a:p>
          <a:p>
            <a:endParaRPr lang="en-US" dirty="0"/>
          </a:p>
          <a:p>
            <a:endParaRPr lang="en-US" dirty="0"/>
          </a:p>
        </p:txBody>
      </p:sp>
    </p:spTree>
    <p:extLst>
      <p:ext uri="{BB962C8B-B14F-4D97-AF65-F5344CB8AC3E}">
        <p14:creationId xmlns:p14="http://schemas.microsoft.com/office/powerpoint/2010/main" val="3652804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7408" y="382960"/>
            <a:ext cx="7075324" cy="5539978"/>
          </a:xfrm>
          <a:prstGeom prst="rect">
            <a:avLst/>
          </a:prstGeom>
          <a:noFill/>
        </p:spPr>
        <p:txBody>
          <a:bodyPr wrap="square" rtlCol="0">
            <a:spAutoFit/>
          </a:bodyPr>
          <a:lstStyle/>
          <a:p>
            <a:pPr algn="ctr"/>
            <a:r>
              <a:rPr lang="en-US" dirty="0" smtClean="0"/>
              <a:t>Report Card</a:t>
            </a:r>
          </a:p>
          <a:p>
            <a:pPr algn="ctr"/>
            <a:r>
              <a:rPr lang="en-US" dirty="0" smtClean="0"/>
              <a:t>For Teacher Tutass</a:t>
            </a:r>
          </a:p>
          <a:p>
            <a:pPr algn="ctr"/>
            <a:r>
              <a:rPr lang="en-US" dirty="0" smtClean="0"/>
              <a:t>As graded by the Students of Room 12</a:t>
            </a:r>
          </a:p>
          <a:p>
            <a:endParaRPr lang="en-US" dirty="0"/>
          </a:p>
          <a:p>
            <a:endParaRPr lang="en-US" dirty="0" smtClean="0"/>
          </a:p>
          <a:p>
            <a:endParaRPr lang="en-US" dirty="0"/>
          </a:p>
          <a:p>
            <a:r>
              <a:rPr lang="en-US" sz="9600" dirty="0" smtClean="0"/>
              <a:t>F        F       F</a:t>
            </a:r>
          </a:p>
          <a:p>
            <a:endParaRPr lang="en-US" dirty="0"/>
          </a:p>
          <a:p>
            <a:endParaRPr lang="en-US" sz="4000" dirty="0" smtClean="0"/>
          </a:p>
          <a:p>
            <a:endParaRPr lang="en-US" sz="4000" dirty="0"/>
          </a:p>
          <a:p>
            <a:endParaRPr lang="en-US" sz="4000" dirty="0" smtClean="0"/>
          </a:p>
          <a:p>
            <a:r>
              <a:rPr lang="en-US" sz="1200" dirty="0" smtClean="0"/>
              <a:t>Firm                                                                           Fair                                                                     Fun</a:t>
            </a:r>
          </a:p>
        </p:txBody>
      </p:sp>
    </p:spTree>
    <p:extLst>
      <p:ext uri="{BB962C8B-B14F-4D97-AF65-F5344CB8AC3E}">
        <p14:creationId xmlns:p14="http://schemas.microsoft.com/office/powerpoint/2010/main" val="3589972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7"/>
            <a:ext cx="7612063" cy="1754707"/>
          </a:xfrm>
        </p:spPr>
        <p:txBody>
          <a:bodyPr>
            <a:normAutofit/>
          </a:bodyPr>
          <a:lstStyle/>
          <a:p>
            <a:r>
              <a:rPr lang="en-US" sz="3600" dirty="0" smtClean="0">
                <a:latin typeface="Chalkduster"/>
                <a:cs typeface="Chalkduster"/>
              </a:rPr>
              <a:t>Teacher TMI</a:t>
            </a:r>
            <a:br>
              <a:rPr lang="en-US" sz="3600" dirty="0" smtClean="0">
                <a:latin typeface="Chalkduster"/>
                <a:cs typeface="Chalkduster"/>
              </a:rPr>
            </a:br>
            <a:r>
              <a:rPr lang="en-US" sz="3600" dirty="0" smtClean="0">
                <a:latin typeface="Chalkduster"/>
                <a:cs typeface="Chalkduster"/>
              </a:rPr>
              <a:t>Ten Minutes of Information</a:t>
            </a:r>
            <a:endParaRPr lang="en-US" sz="3600" dirty="0">
              <a:latin typeface="Chalkduster"/>
              <a:cs typeface="Chalkduster"/>
            </a:endParaRPr>
          </a:p>
        </p:txBody>
      </p:sp>
      <p:sp>
        <p:nvSpPr>
          <p:cNvPr id="3" name="Content Placeholder 2"/>
          <p:cNvSpPr>
            <a:spLocks noGrp="1"/>
          </p:cNvSpPr>
          <p:nvPr>
            <p:ph idx="1"/>
          </p:nvPr>
        </p:nvSpPr>
        <p:spPr>
          <a:xfrm>
            <a:off x="0" y="2070846"/>
            <a:ext cx="9144000" cy="4182035"/>
          </a:xfrm>
        </p:spPr>
        <p:txBody>
          <a:bodyPr>
            <a:normAutofit/>
          </a:bodyPr>
          <a:lstStyle/>
          <a:p>
            <a:pPr marL="0" indent="0" algn="ctr">
              <a:buNone/>
            </a:pPr>
            <a:r>
              <a:rPr lang="en-US" sz="3600" dirty="0" smtClean="0">
                <a:latin typeface="Chalkduster"/>
                <a:cs typeface="Chalkduster"/>
              </a:rPr>
              <a:t>Thank you </a:t>
            </a:r>
          </a:p>
          <a:p>
            <a:pPr marL="0" indent="0" algn="ctr">
              <a:buNone/>
            </a:pPr>
            <a:r>
              <a:rPr lang="en-US" dirty="0" smtClean="0">
                <a:latin typeface="Chalkduster"/>
                <a:cs typeface="Chalkduster"/>
              </a:rPr>
              <a:t>for joining me today </a:t>
            </a:r>
          </a:p>
          <a:p>
            <a:pPr marL="0" indent="0" algn="ctr">
              <a:buNone/>
            </a:pPr>
            <a:endParaRPr lang="en-US" dirty="0">
              <a:latin typeface="Ayuthaya"/>
              <a:cs typeface="Ayuthaya"/>
            </a:endParaRPr>
          </a:p>
          <a:p>
            <a:pPr marL="0" indent="0" algn="ctr">
              <a:buNone/>
            </a:pPr>
            <a:r>
              <a:rPr lang="en-US" sz="7200" dirty="0" smtClean="0">
                <a:latin typeface="Ayuthaya"/>
                <a:cs typeface="Ayuthaya"/>
              </a:rPr>
              <a:t>Classroom Rules</a:t>
            </a:r>
          </a:p>
          <a:p>
            <a:pPr marL="0" indent="0" algn="ctr">
              <a:buNone/>
            </a:pPr>
            <a:r>
              <a:rPr lang="en-US" dirty="0" smtClean="0">
                <a:latin typeface="Ayuthaya"/>
                <a:cs typeface="Ayuthaya"/>
              </a:rPr>
              <a:t>Presented by Mary Hughes-Tutass, </a:t>
            </a:r>
            <a:r>
              <a:rPr lang="en-US" dirty="0" err="1" smtClean="0">
                <a:latin typeface="Ayuthaya"/>
                <a:cs typeface="Ayuthaya"/>
              </a:rPr>
              <a:t>Ed.D</a:t>
            </a:r>
            <a:r>
              <a:rPr lang="en-US" dirty="0" smtClean="0">
                <a:latin typeface="Ayuthaya"/>
                <a:cs typeface="Ayuthaya"/>
              </a:rPr>
              <a: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4753609"/>
      </p:ext>
    </p:extLst>
  </p:cSld>
  <p:clrMapOvr>
    <a:masterClrMapping/>
  </p:clrMapOvr>
  <mc:AlternateContent xmlns:mc="http://schemas.openxmlformats.org/markup-compatibility/2006" xmlns:p14="http://schemas.microsoft.com/office/powerpoint/2010/main">
    <mc:Choice Requires="p14">
      <p:transition spd="slow" p14:dur="2000" advTm="13259"/>
    </mc:Choice>
    <mc:Fallback xmlns="">
      <p:transition xmlns:p14="http://schemas.microsoft.com/office/powerpoint/2010/main" spd="slow" advTm="132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Vertical Text Placeholder 2"/>
          <p:cNvSpPr>
            <a:spLocks noGrp="1"/>
          </p:cNvSpPr>
          <p:nvPr>
            <p:ph type="body" orient="vert" idx="1"/>
          </p:nvPr>
        </p:nvSpPr>
        <p:spPr>
          <a:xfrm rot="16200000">
            <a:off x="2847889" y="-167918"/>
            <a:ext cx="3446638" cy="7612063"/>
          </a:xfrm>
        </p:spPr>
        <p:txBody>
          <a:bodyPr/>
          <a:lstStyle/>
          <a:p>
            <a:pPr marL="0" indent="0">
              <a:buNone/>
            </a:pPr>
            <a:r>
              <a:rPr lang="en-US" sz="2800" dirty="0" smtClean="0">
                <a:solidFill>
                  <a:schemeClr val="accent1"/>
                </a:solidFill>
                <a:latin typeface="Chalkboard"/>
                <a:cs typeface="Chalkboard"/>
                <a:hlinkClick r:id="rId4"/>
              </a:rPr>
              <a:t>Dr. Mary Hughes-Tutass and her team make </a:t>
            </a:r>
            <a:r>
              <a:rPr lang="en-US" sz="2800" dirty="0" smtClean="0">
                <a:solidFill>
                  <a:schemeClr val="accent1"/>
                </a:solidFill>
                <a:latin typeface="Chalkboard"/>
                <a:cs typeface="Chalkboard"/>
                <a:hlinkClick r:id="rId4"/>
              </a:rPr>
              <a:t>classroom visits</a:t>
            </a:r>
            <a:r>
              <a:rPr lang="en-US" sz="2800" dirty="0" smtClean="0">
                <a:solidFill>
                  <a:schemeClr val="accent1"/>
                </a:solidFill>
                <a:latin typeface="Chalkboard"/>
                <a:cs typeface="Chalkboard"/>
                <a:hlinkClick r:id="rId4"/>
              </a:rPr>
              <a:t>, phone sessions, and webinars.  </a:t>
            </a:r>
            <a:r>
              <a:rPr lang="en-US" sz="2800" dirty="0" smtClean="0">
                <a:solidFill>
                  <a:schemeClr val="accent1"/>
                </a:solidFill>
                <a:latin typeface="Chalkboard"/>
                <a:cs typeface="Chalkboard"/>
                <a:hlinkClick r:id="rId4"/>
              </a:rPr>
              <a:t>Send comments and requests to:</a:t>
            </a:r>
            <a:r>
              <a:rPr lang="en-US" sz="2800" dirty="0" smtClean="0">
                <a:solidFill>
                  <a:schemeClr val="accent1"/>
                </a:solidFill>
                <a:latin typeface="Chalkboard"/>
                <a:cs typeface="Chalkboard"/>
                <a:hlinkClick r:id="rId4"/>
              </a:rPr>
              <a:t>  </a:t>
            </a:r>
          </a:p>
          <a:p>
            <a:pPr marL="0" indent="0">
              <a:buNone/>
            </a:pPr>
            <a:r>
              <a:rPr lang="en-US" sz="6000" dirty="0" smtClean="0">
                <a:solidFill>
                  <a:schemeClr val="accent1"/>
                </a:solidFill>
                <a:latin typeface="Chalkboard"/>
                <a:cs typeface="Chalkboard"/>
                <a:hlinkClick r:id="rId4"/>
              </a:rPr>
              <a:t>TeacherTMI@usa.com</a:t>
            </a:r>
            <a:endParaRPr lang="en-US" sz="6000" dirty="0" smtClean="0">
              <a:solidFill>
                <a:schemeClr val="accent1"/>
              </a:solidFill>
              <a:latin typeface="Chalkboard"/>
              <a:cs typeface="Chalkboard"/>
            </a:endParaRPr>
          </a:p>
          <a:p>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40109137"/>
      </p:ext>
    </p:extLst>
  </p:cSld>
  <p:clrMapOvr>
    <a:masterClrMapping/>
  </p:clrMapOvr>
  <mc:AlternateContent xmlns:mc="http://schemas.openxmlformats.org/markup-compatibility/2006" xmlns:p14="http://schemas.microsoft.com/office/powerpoint/2010/main">
    <mc:Choice Requires="p14">
      <p:transition spd="slow" p14:dur="2000" advTm="1438"/>
    </mc:Choice>
    <mc:Fallback xmlns="">
      <p:transition xmlns:p14="http://schemas.microsoft.com/office/powerpoint/2010/main" spd="slow" advTm="14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598923" y="2607463"/>
            <a:ext cx="7374260" cy="1715903"/>
          </a:xfrm>
        </p:spPr>
        <p:txBody>
          <a:bodyPr/>
          <a:lstStyle/>
          <a:p>
            <a:r>
              <a:rPr lang="en-US" sz="6000" dirty="0" smtClean="0"/>
              <a:t>R</a:t>
            </a:r>
            <a:br>
              <a:rPr lang="en-US" sz="6000" dirty="0" smtClean="0"/>
            </a:br>
            <a:r>
              <a:rPr lang="en-US" sz="6000" dirty="0" smtClean="0"/>
              <a:t>E</a:t>
            </a:r>
            <a:br>
              <a:rPr lang="en-US" sz="6000" dirty="0" smtClean="0"/>
            </a:br>
            <a:r>
              <a:rPr lang="en-US" sz="6000" dirty="0" smtClean="0"/>
              <a:t>C</a:t>
            </a:r>
            <a:br>
              <a:rPr lang="en-US" sz="6000" dirty="0" smtClean="0"/>
            </a:br>
            <a:r>
              <a:rPr lang="en-US" sz="6000" dirty="0" smtClean="0"/>
              <a:t>I</a:t>
            </a:r>
            <a:br>
              <a:rPr lang="en-US" sz="6000" dirty="0" smtClean="0"/>
            </a:br>
            <a:r>
              <a:rPr lang="en-US" sz="6000" dirty="0" smtClean="0"/>
              <a:t>T</a:t>
            </a:r>
            <a:br>
              <a:rPr lang="en-US" sz="6000" dirty="0" smtClean="0"/>
            </a:br>
            <a:r>
              <a:rPr lang="en-US" sz="6000" dirty="0" smtClean="0"/>
              <a:t>E</a:t>
            </a:r>
            <a:r>
              <a:rPr lang="en-US" sz="7200" dirty="0" smtClean="0"/>
              <a:t/>
            </a:r>
            <a:br>
              <a:rPr lang="en-US" sz="7200" dirty="0" smtClean="0"/>
            </a:br>
            <a:r>
              <a:rPr lang="en-US" sz="2800" b="1" dirty="0" smtClean="0">
                <a:latin typeface="Ayuthaya"/>
                <a:cs typeface="Ayuthaya"/>
              </a:rPr>
              <a:t>often during the day</a:t>
            </a:r>
            <a:endParaRPr lang="en-US" sz="7200" b="1" dirty="0">
              <a:latin typeface="Ayuthaya"/>
              <a:cs typeface="Ayuthaya"/>
            </a:endParaRPr>
          </a:p>
        </p:txBody>
      </p:sp>
      <p:sp>
        <p:nvSpPr>
          <p:cNvPr id="3" name="Vertical Text Placeholder 2"/>
          <p:cNvSpPr>
            <a:spLocks noGrp="1"/>
          </p:cNvSpPr>
          <p:nvPr>
            <p:ph type="body" orient="vert" idx="1"/>
          </p:nvPr>
        </p:nvSpPr>
        <p:spPr>
          <a:xfrm rot="16200000">
            <a:off x="526794" y="-58388"/>
            <a:ext cx="6545834" cy="6873748"/>
          </a:xfrm>
        </p:spPr>
        <p:txBody>
          <a:bodyPr>
            <a:noAutofit/>
          </a:bodyPr>
          <a:lstStyle/>
          <a:p>
            <a:pPr>
              <a:buFont typeface="Wingdings" charset="2"/>
              <a:buChar char="Ø"/>
            </a:pPr>
            <a:r>
              <a:rPr lang="en-US" sz="3600" dirty="0" smtClean="0">
                <a:solidFill>
                  <a:schemeClr val="accent1">
                    <a:lumMod val="40000"/>
                    <a:lumOff val="60000"/>
                  </a:schemeClr>
                </a:solidFill>
                <a:latin typeface="Chalkduster"/>
                <a:cs typeface="Chalkduster"/>
              </a:rPr>
              <a:t>Repetition </a:t>
            </a:r>
            <a:r>
              <a:rPr lang="en-US" sz="3600" dirty="0">
                <a:solidFill>
                  <a:schemeClr val="accent1">
                    <a:lumMod val="40000"/>
                    <a:lumOff val="60000"/>
                  </a:schemeClr>
                </a:solidFill>
                <a:latin typeface="Chalkduster"/>
                <a:cs typeface="Chalkduster"/>
              </a:rPr>
              <a:t>helps to lock </a:t>
            </a:r>
            <a:r>
              <a:rPr lang="en-US" sz="3600" dirty="0" smtClean="0">
                <a:solidFill>
                  <a:schemeClr val="accent1">
                    <a:lumMod val="40000"/>
                    <a:lumOff val="60000"/>
                  </a:schemeClr>
                </a:solidFill>
                <a:latin typeface="Chalkduster"/>
                <a:cs typeface="Chalkduster"/>
              </a:rPr>
              <a:t>in expectations.</a:t>
            </a:r>
            <a:endParaRPr lang="en-US" sz="1400" dirty="0" smtClean="0">
              <a:solidFill>
                <a:schemeClr val="accent1">
                  <a:lumMod val="40000"/>
                  <a:lumOff val="60000"/>
                </a:schemeClr>
              </a:solidFill>
              <a:latin typeface="Chalkduster"/>
              <a:cs typeface="Chalkduster"/>
            </a:endParaRPr>
          </a:p>
          <a:p>
            <a:pPr>
              <a:buFont typeface="Wingdings" charset="2"/>
              <a:buChar char="Ø"/>
            </a:pPr>
            <a:r>
              <a:rPr lang="en-US" sz="3600" dirty="0" smtClean="0">
                <a:latin typeface="Chalkduster"/>
                <a:cs typeface="Chalkduster"/>
              </a:rPr>
              <a:t>Repetition builds classroom culture.</a:t>
            </a:r>
            <a:endParaRPr lang="en-US" sz="1400" dirty="0" smtClean="0">
              <a:latin typeface="Chalkduster"/>
              <a:cs typeface="Chalkduster"/>
            </a:endParaRPr>
          </a:p>
          <a:p>
            <a:pPr>
              <a:buFont typeface="Wingdings" charset="2"/>
              <a:buChar char="Ø"/>
            </a:pPr>
            <a:r>
              <a:rPr lang="en-US" sz="3600" dirty="0" smtClean="0">
                <a:solidFill>
                  <a:schemeClr val="accent1">
                    <a:lumMod val="40000"/>
                    <a:lumOff val="60000"/>
                  </a:schemeClr>
                </a:solidFill>
                <a:latin typeface="Chalkduster"/>
                <a:cs typeface="Chalkduster"/>
              </a:rPr>
              <a:t>Repetition rehearses wording for students to use with </a:t>
            </a:r>
            <a:r>
              <a:rPr lang="en-US" sz="3600" dirty="0">
                <a:solidFill>
                  <a:schemeClr val="accent1">
                    <a:lumMod val="40000"/>
                    <a:lumOff val="60000"/>
                  </a:schemeClr>
                </a:solidFill>
                <a:latin typeface="Chalkduster"/>
                <a:cs typeface="Chalkduster"/>
              </a:rPr>
              <a:t>each other. </a:t>
            </a:r>
            <a:endParaRPr lang="en-US" sz="3600" dirty="0" smtClean="0">
              <a:solidFill>
                <a:schemeClr val="accent1">
                  <a:lumMod val="40000"/>
                  <a:lumOff val="60000"/>
                </a:schemeClr>
              </a:solidFill>
              <a:latin typeface="Chalkduster"/>
              <a:cs typeface="Chalkduster"/>
            </a:endParaRPr>
          </a:p>
          <a:p>
            <a:pPr>
              <a:buFont typeface="Wingdings" charset="2"/>
              <a:buChar char="Ø"/>
            </a:pPr>
            <a:r>
              <a:rPr lang="en-US" sz="3600" dirty="0" smtClean="0">
                <a:latin typeface="Chalkduster"/>
                <a:cs typeface="Chalkduster"/>
              </a:rPr>
              <a:t>Repetition demonstrates that the Rules are worth your time. </a:t>
            </a:r>
            <a:r>
              <a:rPr lang="en-US" sz="2800" dirty="0">
                <a:solidFill>
                  <a:schemeClr val="accent1">
                    <a:lumMod val="40000"/>
                    <a:lumOff val="60000"/>
                  </a:schemeClr>
                </a:solidFill>
                <a:latin typeface="Chalkduster"/>
                <a:cs typeface="Chalkduster"/>
              </a:rPr>
              <a:t/>
            </a:r>
            <a:br>
              <a:rPr lang="en-US" sz="2800" dirty="0">
                <a:solidFill>
                  <a:schemeClr val="accent1">
                    <a:lumMod val="40000"/>
                    <a:lumOff val="60000"/>
                  </a:schemeClr>
                </a:solidFill>
                <a:latin typeface="Chalkduster"/>
                <a:cs typeface="Chalkduster"/>
              </a:rPr>
            </a:br>
            <a:endParaRPr lang="en-US" sz="2800" dirty="0">
              <a:solidFill>
                <a:schemeClr val="accent1">
                  <a:lumMod val="40000"/>
                  <a:lumOff val="60000"/>
                </a:schemeClr>
              </a:solidFill>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2688534"/>
      </p:ext>
    </p:extLst>
  </p:cSld>
  <p:clrMapOvr>
    <a:masterClrMapping/>
  </p:clrMapOvr>
  <mc:AlternateContent xmlns:mc="http://schemas.openxmlformats.org/markup-compatibility/2006" xmlns:p14="http://schemas.microsoft.com/office/powerpoint/2010/main">
    <mc:Choice Requires="p14">
      <p:transition spd="slow" p14:dur="2000" advTm="15823"/>
    </mc:Choice>
    <mc:Fallback xmlns="">
      <p:transition xmlns:p14="http://schemas.microsoft.com/office/powerpoint/2010/main" spd="slow" advTm="158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878331" y="2403350"/>
            <a:ext cx="6752431" cy="2156870"/>
          </a:xfrm>
        </p:spPr>
        <p:txBody>
          <a:bodyPr/>
          <a:lstStyle/>
          <a:p>
            <a:r>
              <a:rPr lang="en-US" sz="3600" dirty="0" smtClean="0">
                <a:latin typeface="Ayuthaya"/>
                <a:cs typeface="Ayuthaya"/>
              </a:rPr>
              <a:t>SHOW</a:t>
            </a:r>
            <a:r>
              <a:rPr lang="en-US" sz="3600" dirty="0" smtClean="0"/>
              <a:t/>
            </a:r>
            <a:br>
              <a:rPr lang="en-US" sz="3600" dirty="0" smtClean="0"/>
            </a:br>
            <a:r>
              <a:rPr lang="en-US" sz="4400" dirty="0" smtClean="0">
                <a:latin typeface="Ayuthaya"/>
                <a:cs typeface="Ayuthaya"/>
              </a:rPr>
              <a:t>G</a:t>
            </a:r>
            <a:br>
              <a:rPr lang="en-US" sz="4400" dirty="0" smtClean="0">
                <a:latin typeface="Ayuthaya"/>
                <a:cs typeface="Ayuthaya"/>
              </a:rPr>
            </a:br>
            <a:r>
              <a:rPr lang="en-US" sz="4400" dirty="0" smtClean="0">
                <a:latin typeface="Ayuthaya"/>
                <a:cs typeface="Ayuthaya"/>
              </a:rPr>
              <a:t>R</a:t>
            </a:r>
            <a:br>
              <a:rPr lang="en-US" sz="4400" dirty="0" smtClean="0">
                <a:latin typeface="Ayuthaya"/>
                <a:cs typeface="Ayuthaya"/>
              </a:rPr>
            </a:br>
            <a:r>
              <a:rPr lang="en-US" sz="4400" dirty="0" smtClean="0">
                <a:latin typeface="Ayuthaya"/>
                <a:cs typeface="Ayuthaya"/>
              </a:rPr>
              <a:t>A</a:t>
            </a:r>
            <a:br>
              <a:rPr lang="en-US" sz="4400" dirty="0" smtClean="0">
                <a:latin typeface="Ayuthaya"/>
                <a:cs typeface="Ayuthaya"/>
              </a:rPr>
            </a:br>
            <a:r>
              <a:rPr lang="en-US" sz="4400" dirty="0" smtClean="0">
                <a:latin typeface="Ayuthaya"/>
                <a:cs typeface="Ayuthaya"/>
              </a:rPr>
              <a:t>T</a:t>
            </a:r>
            <a:br>
              <a:rPr lang="en-US" sz="4400" dirty="0" smtClean="0">
                <a:latin typeface="Ayuthaya"/>
                <a:cs typeface="Ayuthaya"/>
              </a:rPr>
            </a:br>
            <a:r>
              <a:rPr lang="en-US" sz="4400" dirty="0" smtClean="0">
                <a:latin typeface="Ayuthaya"/>
                <a:cs typeface="Ayuthaya"/>
              </a:rPr>
              <a:t>I</a:t>
            </a:r>
            <a:br>
              <a:rPr lang="en-US" sz="4400" dirty="0" smtClean="0">
                <a:latin typeface="Ayuthaya"/>
                <a:cs typeface="Ayuthaya"/>
              </a:rPr>
            </a:br>
            <a:r>
              <a:rPr lang="en-US" sz="4400" dirty="0" smtClean="0">
                <a:latin typeface="Ayuthaya"/>
                <a:cs typeface="Ayuthaya"/>
              </a:rPr>
              <a:t>T</a:t>
            </a:r>
            <a:br>
              <a:rPr lang="en-US" sz="4400" dirty="0" smtClean="0">
                <a:latin typeface="Ayuthaya"/>
                <a:cs typeface="Ayuthaya"/>
              </a:rPr>
            </a:br>
            <a:r>
              <a:rPr lang="en-US" sz="4400" dirty="0" smtClean="0">
                <a:latin typeface="Ayuthaya"/>
                <a:cs typeface="Ayuthaya"/>
              </a:rPr>
              <a:t>U</a:t>
            </a:r>
            <a:br>
              <a:rPr lang="en-US" sz="4400" dirty="0" smtClean="0">
                <a:latin typeface="Ayuthaya"/>
                <a:cs typeface="Ayuthaya"/>
              </a:rPr>
            </a:br>
            <a:r>
              <a:rPr lang="en-US" sz="4400" dirty="0" smtClean="0">
                <a:latin typeface="Ayuthaya"/>
                <a:cs typeface="Ayuthaya"/>
              </a:rPr>
              <a:t>D</a:t>
            </a:r>
            <a:br>
              <a:rPr lang="en-US" sz="4400" dirty="0" smtClean="0">
                <a:latin typeface="Ayuthaya"/>
                <a:cs typeface="Ayuthaya"/>
              </a:rPr>
            </a:br>
            <a:r>
              <a:rPr lang="en-US" sz="4400" dirty="0" smtClean="0">
                <a:latin typeface="Ayuthaya"/>
                <a:cs typeface="Ayuthaya"/>
              </a:rPr>
              <a:t>E</a:t>
            </a:r>
            <a:endParaRPr lang="en-US" sz="4400" dirty="0">
              <a:latin typeface="Ayuthaya"/>
              <a:cs typeface="Ayuthaya"/>
            </a:endParaRPr>
          </a:p>
        </p:txBody>
      </p:sp>
      <p:sp>
        <p:nvSpPr>
          <p:cNvPr id="3" name="Vertical Text Placeholder 2"/>
          <p:cNvSpPr>
            <a:spLocks noGrp="1"/>
          </p:cNvSpPr>
          <p:nvPr>
            <p:ph type="body" orient="vert" idx="1"/>
          </p:nvPr>
        </p:nvSpPr>
        <p:spPr>
          <a:xfrm rot="16200000">
            <a:off x="563114" y="-296287"/>
            <a:ext cx="6513511" cy="7317218"/>
          </a:xfrm>
        </p:spPr>
        <p:txBody>
          <a:bodyPr>
            <a:normAutofit/>
          </a:bodyPr>
          <a:lstStyle/>
          <a:p>
            <a:r>
              <a:rPr lang="en-US" sz="3600" dirty="0" smtClean="0">
                <a:latin typeface="Chalkduster"/>
                <a:cs typeface="Chalkduster"/>
              </a:rPr>
              <a:t>Show gratitude for compliance </a:t>
            </a:r>
            <a:r>
              <a:rPr lang="en-US" sz="3600" b="1" i="1" dirty="0" smtClean="0">
                <a:latin typeface="Chalkduster"/>
                <a:cs typeface="Chalkduster"/>
              </a:rPr>
              <a:t>often.</a:t>
            </a:r>
          </a:p>
          <a:p>
            <a:r>
              <a:rPr lang="en-US" sz="3600" dirty="0" smtClean="0">
                <a:solidFill>
                  <a:schemeClr val="accent1">
                    <a:lumMod val="40000"/>
                    <a:lumOff val="60000"/>
                  </a:schemeClr>
                </a:solidFill>
                <a:latin typeface="Chalkduster"/>
                <a:cs typeface="Chalkduster"/>
              </a:rPr>
              <a:t>Give power to the Bright Side! </a:t>
            </a:r>
          </a:p>
          <a:p>
            <a:r>
              <a:rPr lang="en-US" sz="3600" dirty="0" smtClean="0">
                <a:latin typeface="Chalkduster"/>
                <a:cs typeface="Chalkduster"/>
              </a:rPr>
              <a:t>Nurture behaviors you want. </a:t>
            </a:r>
          </a:p>
          <a:p>
            <a:r>
              <a:rPr lang="en-US" sz="3600" dirty="0" smtClean="0">
                <a:solidFill>
                  <a:schemeClr val="accent1">
                    <a:lumMod val="40000"/>
                    <a:lumOff val="60000"/>
                  </a:schemeClr>
                </a:solidFill>
                <a:latin typeface="Chalkduster"/>
                <a:cs typeface="Chalkduster"/>
              </a:rPr>
              <a:t>Give attention and energy to appropriate behaviors</a:t>
            </a:r>
            <a:r>
              <a:rPr lang="en-US" sz="3600" dirty="0" smtClean="0">
                <a:solidFill>
                  <a:schemeClr val="accent1">
                    <a:lumMod val="40000"/>
                    <a:lumOff val="60000"/>
                  </a:schemeClr>
                </a:solidFill>
                <a:latin typeface="Ayuthaya"/>
                <a:cs typeface="Ayuthaya"/>
              </a:rPr>
              <a:t>. </a:t>
            </a:r>
            <a:br>
              <a:rPr lang="en-US" sz="3600" dirty="0" smtClean="0">
                <a:solidFill>
                  <a:schemeClr val="accent1">
                    <a:lumMod val="40000"/>
                    <a:lumOff val="60000"/>
                  </a:schemeClr>
                </a:solidFill>
                <a:latin typeface="Ayuthaya"/>
                <a:cs typeface="Ayuthaya"/>
              </a:rPr>
            </a:br>
            <a:endParaRPr lang="en-US" sz="3600" dirty="0">
              <a:solidFill>
                <a:schemeClr val="accent1">
                  <a:lumMod val="40000"/>
                  <a:lumOff val="60000"/>
                </a:schemeClr>
              </a:solidFill>
              <a:latin typeface="Ayuthaya"/>
              <a:cs typeface="Ayuthay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1383699"/>
      </p:ext>
    </p:extLst>
  </p:cSld>
  <p:clrMapOvr>
    <a:masterClrMapping/>
  </p:clrMapOvr>
  <mc:AlternateContent xmlns:mc="http://schemas.openxmlformats.org/markup-compatibility/2006" xmlns:p14="http://schemas.microsoft.com/office/powerpoint/2010/main">
    <mc:Choice Requires="p14">
      <p:transition spd="slow" p14:dur="2000" advTm="7251"/>
    </mc:Choice>
    <mc:Fallback xmlns="">
      <p:transition xmlns:p14="http://schemas.microsoft.com/office/powerpoint/2010/main" spd="slow" advTm="72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935024" y="2649022"/>
            <a:ext cx="6752432" cy="1665525"/>
          </a:xfrm>
        </p:spPr>
        <p:txBody>
          <a:bodyPr/>
          <a:lstStyle/>
          <a:p>
            <a:r>
              <a:rPr lang="en-US" sz="4000" b="1" dirty="0" smtClean="0">
                <a:latin typeface="Ayuthaya"/>
                <a:cs typeface="Ayuthaya"/>
              </a:rPr>
              <a:t>Q</a:t>
            </a:r>
            <a:br>
              <a:rPr lang="en-US" sz="4000" b="1" dirty="0" smtClean="0">
                <a:latin typeface="Ayuthaya"/>
                <a:cs typeface="Ayuthaya"/>
              </a:rPr>
            </a:br>
            <a:r>
              <a:rPr lang="en-US" sz="4000" b="1" dirty="0" smtClean="0">
                <a:latin typeface="Ayuthaya"/>
                <a:cs typeface="Ayuthaya"/>
              </a:rPr>
              <a:t>U</a:t>
            </a:r>
            <a:br>
              <a:rPr lang="en-US" sz="4000" b="1" dirty="0" smtClean="0">
                <a:latin typeface="Ayuthaya"/>
                <a:cs typeface="Ayuthaya"/>
              </a:rPr>
            </a:br>
            <a:r>
              <a:rPr lang="en-US" sz="4000" b="1" dirty="0" smtClean="0">
                <a:latin typeface="Ayuthaya"/>
                <a:cs typeface="Ayuthaya"/>
              </a:rPr>
              <a:t>O</a:t>
            </a:r>
            <a:br>
              <a:rPr lang="en-US" sz="4000" b="1" dirty="0" smtClean="0">
                <a:latin typeface="Ayuthaya"/>
                <a:cs typeface="Ayuthaya"/>
              </a:rPr>
            </a:br>
            <a:r>
              <a:rPr lang="en-US" sz="4000" b="1" dirty="0" smtClean="0">
                <a:latin typeface="Ayuthaya"/>
                <a:cs typeface="Ayuthaya"/>
              </a:rPr>
              <a:t>T</a:t>
            </a:r>
            <a:br>
              <a:rPr lang="en-US" sz="4000" b="1" dirty="0" smtClean="0">
                <a:latin typeface="Ayuthaya"/>
                <a:cs typeface="Ayuthaya"/>
              </a:rPr>
            </a:br>
            <a:r>
              <a:rPr lang="en-US" sz="4000" b="1" dirty="0" smtClean="0">
                <a:latin typeface="Ayuthaya"/>
                <a:cs typeface="Ayuthaya"/>
              </a:rPr>
              <a:t>E</a:t>
            </a:r>
            <a:br>
              <a:rPr lang="en-US" sz="4000" b="1" dirty="0" smtClean="0">
                <a:latin typeface="Ayuthaya"/>
                <a:cs typeface="Ayuthaya"/>
              </a:rPr>
            </a:br>
            <a:r>
              <a:rPr lang="en-US" sz="2800" b="1" dirty="0" smtClean="0">
                <a:latin typeface="Ayuthaya"/>
                <a:cs typeface="Ayuthaya"/>
              </a:rPr>
              <a:t>the</a:t>
            </a:r>
            <a:br>
              <a:rPr lang="en-US" sz="2800" b="1" dirty="0" smtClean="0">
                <a:latin typeface="Ayuthaya"/>
                <a:cs typeface="Ayuthaya"/>
              </a:rPr>
            </a:br>
            <a:r>
              <a:rPr lang="en-US" sz="4000" b="1" dirty="0" smtClean="0">
                <a:latin typeface="Ayuthaya"/>
                <a:cs typeface="Ayuthaya"/>
              </a:rPr>
              <a:t>R</a:t>
            </a:r>
            <a:br>
              <a:rPr lang="en-US" sz="4000" b="1" dirty="0" smtClean="0">
                <a:latin typeface="Ayuthaya"/>
                <a:cs typeface="Ayuthaya"/>
              </a:rPr>
            </a:br>
            <a:r>
              <a:rPr lang="en-US" sz="4000" b="1" dirty="0" smtClean="0">
                <a:latin typeface="Ayuthaya"/>
                <a:cs typeface="Ayuthaya"/>
              </a:rPr>
              <a:t>U</a:t>
            </a:r>
            <a:br>
              <a:rPr lang="en-US" sz="4000" b="1" dirty="0" smtClean="0">
                <a:latin typeface="Ayuthaya"/>
                <a:cs typeface="Ayuthaya"/>
              </a:rPr>
            </a:br>
            <a:r>
              <a:rPr lang="en-US" sz="4000" b="1" dirty="0" smtClean="0">
                <a:latin typeface="Ayuthaya"/>
                <a:cs typeface="Ayuthaya"/>
              </a:rPr>
              <a:t>L</a:t>
            </a:r>
            <a:br>
              <a:rPr lang="en-US" sz="4000" b="1" dirty="0" smtClean="0">
                <a:latin typeface="Ayuthaya"/>
                <a:cs typeface="Ayuthaya"/>
              </a:rPr>
            </a:br>
            <a:r>
              <a:rPr lang="en-US" sz="4000" b="1" dirty="0" smtClean="0">
                <a:latin typeface="Ayuthaya"/>
                <a:cs typeface="Ayuthaya"/>
              </a:rPr>
              <a:t>E</a:t>
            </a:r>
            <a:br>
              <a:rPr lang="en-US" sz="4000" b="1" dirty="0" smtClean="0">
                <a:latin typeface="Ayuthaya"/>
                <a:cs typeface="Ayuthaya"/>
              </a:rPr>
            </a:br>
            <a:r>
              <a:rPr lang="en-US" sz="4000" b="1" dirty="0"/>
              <a:t>S</a:t>
            </a:r>
          </a:p>
        </p:txBody>
      </p:sp>
      <p:sp>
        <p:nvSpPr>
          <p:cNvPr id="3" name="Vertical Text Placeholder 2"/>
          <p:cNvSpPr>
            <a:spLocks noGrp="1"/>
          </p:cNvSpPr>
          <p:nvPr>
            <p:ph type="body" orient="vert" idx="1"/>
          </p:nvPr>
        </p:nvSpPr>
        <p:spPr>
          <a:xfrm rot="16200000">
            <a:off x="906743" y="47343"/>
            <a:ext cx="6513511" cy="6629960"/>
          </a:xfrm>
        </p:spPr>
        <p:txBody>
          <a:bodyPr>
            <a:normAutofit fontScale="92500" lnSpcReduction="10000"/>
          </a:bodyPr>
          <a:lstStyle/>
          <a:p>
            <a:pPr marL="0" indent="0" algn="ctr">
              <a:buNone/>
            </a:pPr>
            <a:r>
              <a:rPr lang="en-US" dirty="0" smtClean="0"/>
              <a:t>QUOTING the RULES:</a:t>
            </a:r>
          </a:p>
          <a:p>
            <a:r>
              <a:rPr lang="en-US" dirty="0" smtClean="0"/>
              <a:t>redirects inappropriate behaviors.</a:t>
            </a:r>
          </a:p>
          <a:p>
            <a:r>
              <a:rPr lang="en-US" dirty="0" smtClean="0"/>
              <a:t>affirms appropriate behaviors.</a:t>
            </a:r>
          </a:p>
          <a:p>
            <a:r>
              <a:rPr lang="en-US" dirty="0" smtClean="0"/>
              <a:t> avoids calling students out by name.</a:t>
            </a:r>
          </a:p>
          <a:p>
            <a:r>
              <a:rPr lang="en-US" dirty="0" smtClean="0"/>
              <a:t>removes </a:t>
            </a:r>
            <a:r>
              <a:rPr lang="en-US" dirty="0"/>
              <a:t>or minimizes </a:t>
            </a:r>
            <a:r>
              <a:rPr lang="en-US" dirty="0" smtClean="0"/>
              <a:t>confrontation or discussion.</a:t>
            </a:r>
          </a:p>
          <a:p>
            <a:r>
              <a:rPr lang="en-US" dirty="0" smtClean="0"/>
              <a:t>makes interaction  quick and easy.</a:t>
            </a:r>
          </a:p>
          <a:p>
            <a:r>
              <a:rPr lang="en-US" dirty="0"/>
              <a:t>i</a:t>
            </a:r>
            <a:r>
              <a:rPr lang="en-US" dirty="0" smtClean="0"/>
              <a:t>s a gentle reminder to be on task.</a:t>
            </a:r>
          </a:p>
          <a:p>
            <a:r>
              <a:rPr lang="en-US" dirty="0"/>
              <a:t>a</a:t>
            </a:r>
            <a:r>
              <a:rPr lang="en-US" dirty="0" smtClean="0"/>
              <a:t>ddresses multiple students simultaneously.</a:t>
            </a:r>
          </a:p>
          <a:p>
            <a:r>
              <a:rPr lang="en-US" dirty="0" smtClean="0"/>
              <a:t>predetermines what the teacher will say</a:t>
            </a:r>
          </a:p>
          <a:p>
            <a:r>
              <a:rPr lang="en-US" dirty="0" smtClean="0"/>
              <a:t>models courteous words for student to use </a:t>
            </a:r>
          </a:p>
          <a:p>
            <a:pPr marL="0" indent="0">
              <a:buNone/>
            </a:pPr>
            <a:r>
              <a:rPr lang="en-US"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46077945"/>
      </p:ext>
    </p:extLst>
  </p:cSld>
  <p:clrMapOvr>
    <a:masterClrMapping/>
  </p:clrMapOvr>
  <mc:AlternateContent xmlns:mc="http://schemas.openxmlformats.org/markup-compatibility/2006" xmlns:p14="http://schemas.microsoft.com/office/powerpoint/2010/main">
    <mc:Choice Requires="p14">
      <p:transition spd="slow" p14:dur="2000" advTm="9520"/>
    </mc:Choice>
    <mc:Fallback xmlns="">
      <p:transition xmlns:p14="http://schemas.microsoft.com/office/powerpoint/2010/main" spd="slow" advTm="95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up on 2011-03-21 at 16.1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572" y="2208117"/>
            <a:ext cx="1874659" cy="1169034"/>
          </a:xfrm>
          <a:prstGeom prst="rect">
            <a:avLst/>
          </a:prstGeom>
        </p:spPr>
      </p:pic>
      <p:sp>
        <p:nvSpPr>
          <p:cNvPr id="8" name="Rectangle 7"/>
          <p:cNvSpPr/>
          <p:nvPr/>
        </p:nvSpPr>
        <p:spPr>
          <a:xfrm>
            <a:off x="3507426" y="342648"/>
            <a:ext cx="5079720" cy="6186310"/>
          </a:xfrm>
          <a:prstGeom prst="rect">
            <a:avLst/>
          </a:prstGeom>
        </p:spPr>
        <p:txBody>
          <a:bodyPr wrap="square">
            <a:spAutoFit/>
          </a:bodyPr>
          <a:lstStyle/>
          <a:p>
            <a:r>
              <a:rPr lang="en-US" dirty="0">
                <a:latin typeface="Apple Casual"/>
                <a:cs typeface="Apple Casual"/>
              </a:rPr>
              <a:t>Hi</a:t>
            </a:r>
            <a:r>
              <a:rPr lang="en-US" dirty="0" smtClean="0">
                <a:latin typeface="Apple Casual"/>
                <a:cs typeface="Apple Casual"/>
              </a:rPr>
              <a:t>,</a:t>
            </a:r>
          </a:p>
          <a:p>
            <a:r>
              <a:rPr lang="en-US" dirty="0" smtClean="0">
                <a:latin typeface="Apple Casual"/>
                <a:cs typeface="Apple Casual"/>
              </a:rPr>
              <a:t>I </a:t>
            </a:r>
            <a:r>
              <a:rPr lang="en-US" dirty="0">
                <a:latin typeface="Apple Casual"/>
                <a:cs typeface="Apple Casual"/>
              </a:rPr>
              <a:t>am Dr. Mary Hughes-</a:t>
            </a:r>
            <a:r>
              <a:rPr lang="en-US" dirty="0" smtClean="0">
                <a:latin typeface="Apple Casual"/>
                <a:cs typeface="Apple Casual"/>
              </a:rPr>
              <a:t>Tutass, your presenter </a:t>
            </a:r>
            <a:r>
              <a:rPr lang="en-US" dirty="0">
                <a:latin typeface="Apple Casual"/>
                <a:cs typeface="Apple Casual"/>
              </a:rPr>
              <a:t>for </a:t>
            </a:r>
            <a:r>
              <a:rPr lang="en-US" dirty="0" smtClean="0">
                <a:latin typeface="Apple Casual"/>
                <a:cs typeface="Apple Casual"/>
              </a:rPr>
              <a:t>today’s TMI</a:t>
            </a:r>
            <a:r>
              <a:rPr lang="en-US" dirty="0">
                <a:latin typeface="Apple Casual"/>
                <a:cs typeface="Apple Casual"/>
              </a:rPr>
              <a:t>: </a:t>
            </a:r>
            <a:endParaRPr lang="en-US" dirty="0" smtClean="0">
              <a:latin typeface="Apple Casual"/>
              <a:cs typeface="Apple Casual"/>
            </a:endParaRPr>
          </a:p>
          <a:p>
            <a:r>
              <a:rPr lang="en-US" dirty="0" smtClean="0">
                <a:latin typeface="Apple Casual"/>
                <a:cs typeface="Apple Casual"/>
              </a:rPr>
              <a:t>TEN </a:t>
            </a:r>
            <a:r>
              <a:rPr lang="en-US" dirty="0">
                <a:latin typeface="Apple Casual"/>
                <a:cs typeface="Apple Casual"/>
              </a:rPr>
              <a:t>MINUTES of INFORMATION.  </a:t>
            </a:r>
            <a:endParaRPr lang="en-US" dirty="0" smtClean="0">
              <a:latin typeface="Apple Casual"/>
              <a:cs typeface="Apple Casual"/>
            </a:endParaRPr>
          </a:p>
          <a:p>
            <a:endParaRPr lang="en-US" dirty="0">
              <a:latin typeface="Apple Casual"/>
              <a:cs typeface="Apple Casual"/>
            </a:endParaRPr>
          </a:p>
          <a:p>
            <a:r>
              <a:rPr lang="en-US" dirty="0" smtClean="0">
                <a:latin typeface="Apple Casual"/>
                <a:cs typeface="Apple Casual"/>
              </a:rPr>
              <a:t>In thirty+ </a:t>
            </a:r>
            <a:r>
              <a:rPr lang="en-US" dirty="0">
                <a:latin typeface="Apple Casual"/>
                <a:cs typeface="Apple Casual"/>
              </a:rPr>
              <a:t>years of educational experience </a:t>
            </a:r>
            <a:r>
              <a:rPr lang="en-US" dirty="0" smtClean="0">
                <a:latin typeface="Apple Casual"/>
                <a:cs typeface="Apple Casual"/>
              </a:rPr>
              <a:t>I have been a teacher, </a:t>
            </a:r>
            <a:r>
              <a:rPr lang="en-US" dirty="0">
                <a:latin typeface="Apple Casual"/>
                <a:cs typeface="Apple Casual"/>
              </a:rPr>
              <a:t>principal, university lecturer, teacher coach, sports coach, school </a:t>
            </a:r>
            <a:r>
              <a:rPr lang="en-US" dirty="0" smtClean="0">
                <a:latin typeface="Apple Casual"/>
                <a:cs typeface="Apple Casual"/>
              </a:rPr>
              <a:t>board member, </a:t>
            </a:r>
            <a:r>
              <a:rPr lang="en-US" dirty="0">
                <a:latin typeface="Apple Casual"/>
                <a:cs typeface="Apple Casual"/>
              </a:rPr>
              <a:t>and </a:t>
            </a:r>
            <a:r>
              <a:rPr lang="en-US" dirty="0" smtClean="0">
                <a:latin typeface="Apple Casual"/>
                <a:cs typeface="Apple Casual"/>
              </a:rPr>
              <a:t>held several other positions </a:t>
            </a:r>
            <a:r>
              <a:rPr lang="en-US" dirty="0">
                <a:latin typeface="Apple Casual"/>
                <a:cs typeface="Apple Casual"/>
              </a:rPr>
              <a:t>in the school community.  </a:t>
            </a:r>
            <a:endParaRPr lang="en-US" dirty="0" smtClean="0">
              <a:latin typeface="Apple Casual"/>
              <a:cs typeface="Apple Casual"/>
            </a:endParaRPr>
          </a:p>
          <a:p>
            <a:endParaRPr lang="en-US" dirty="0">
              <a:latin typeface="Apple Casual"/>
              <a:cs typeface="Apple Casual"/>
            </a:endParaRPr>
          </a:p>
          <a:p>
            <a:r>
              <a:rPr lang="en-US" dirty="0">
                <a:latin typeface="Apple Casual"/>
                <a:cs typeface="Apple Casual"/>
              </a:rPr>
              <a:t>I have degrees:  Psychology, Spanish, Educational MA, Administrative Credential, and Educational Doctorate.  I am certified as a </a:t>
            </a:r>
            <a:r>
              <a:rPr lang="en-US" dirty="0" err="1">
                <a:latin typeface="Apple Casual"/>
                <a:cs typeface="Apple Casual"/>
              </a:rPr>
              <a:t>Neuro</a:t>
            </a:r>
            <a:r>
              <a:rPr lang="en-US" dirty="0">
                <a:latin typeface="Apple Casual"/>
                <a:cs typeface="Apple Casual"/>
              </a:rPr>
              <a:t>-Linguist, Hypnotist, Spiritual Minister, and as a Life Coach. </a:t>
            </a:r>
            <a:endParaRPr lang="en-US" dirty="0" smtClean="0">
              <a:latin typeface="Apple Casual"/>
              <a:cs typeface="Apple Casual"/>
            </a:endParaRPr>
          </a:p>
          <a:p>
            <a:endParaRPr lang="en-US" dirty="0">
              <a:latin typeface="Apple Casual"/>
              <a:cs typeface="Apple Casual"/>
            </a:endParaRPr>
          </a:p>
          <a:p>
            <a:r>
              <a:rPr lang="en-US" dirty="0" smtClean="0">
                <a:latin typeface="Apple Casual"/>
                <a:cs typeface="Apple Casual"/>
              </a:rPr>
              <a:t>I am forever committed to a practice of </a:t>
            </a:r>
          </a:p>
          <a:p>
            <a:r>
              <a:rPr lang="en-US" dirty="0" smtClean="0">
                <a:latin typeface="Apple Casual"/>
                <a:cs typeface="Apple Casual"/>
              </a:rPr>
              <a:t>Good </a:t>
            </a:r>
            <a:r>
              <a:rPr lang="en-US" dirty="0" smtClean="0">
                <a:latin typeface="Apple Casual"/>
                <a:cs typeface="Apple Casual"/>
                <a:sym typeface="Wingdings"/>
              </a:rPr>
              <a:t>  Better   Best</a:t>
            </a:r>
          </a:p>
          <a:p>
            <a:r>
              <a:rPr lang="en-US" dirty="0" smtClean="0">
                <a:latin typeface="Apple Casual"/>
                <a:cs typeface="Apple Casual"/>
                <a:sym typeface="Wingdings"/>
              </a:rPr>
              <a:t>In the classroom and in my life. My mission is to help other educators to find satisfaction and happiness in teaching.</a:t>
            </a:r>
            <a:endParaRPr lang="en-US" dirty="0">
              <a:latin typeface="Apple Casual"/>
              <a:cs typeface="Apple Casual"/>
            </a:endParaRPr>
          </a:p>
        </p:txBody>
      </p:sp>
      <p:sp>
        <p:nvSpPr>
          <p:cNvPr id="9" name="TextBox 8"/>
          <p:cNvSpPr txBox="1"/>
          <p:nvPr/>
        </p:nvSpPr>
        <p:spPr>
          <a:xfrm>
            <a:off x="362837" y="1007788"/>
            <a:ext cx="2277812" cy="1200329"/>
          </a:xfrm>
          <a:prstGeom prst="rect">
            <a:avLst/>
          </a:prstGeom>
          <a:noFill/>
        </p:spPr>
        <p:txBody>
          <a:bodyPr wrap="square" rtlCol="0">
            <a:spAutoFit/>
          </a:bodyPr>
          <a:lstStyle/>
          <a:p>
            <a:r>
              <a:rPr lang="en-US" sz="7200" dirty="0" smtClean="0">
                <a:latin typeface="Chalkduster"/>
                <a:cs typeface="Chalkduster"/>
              </a:rPr>
              <a:t>TMI</a:t>
            </a:r>
            <a:endParaRPr lang="en-US" sz="7200" dirty="0">
              <a:latin typeface="Chalkduster"/>
              <a:cs typeface="Chalkduster"/>
            </a:endParaRPr>
          </a:p>
        </p:txBody>
      </p:sp>
      <p:sp>
        <p:nvSpPr>
          <p:cNvPr id="10" name="TextBox 9"/>
          <p:cNvSpPr txBox="1"/>
          <p:nvPr/>
        </p:nvSpPr>
        <p:spPr>
          <a:xfrm>
            <a:off x="584572" y="4051309"/>
            <a:ext cx="2056077" cy="923330"/>
          </a:xfrm>
          <a:prstGeom prst="rect">
            <a:avLst/>
          </a:prstGeom>
          <a:noFill/>
        </p:spPr>
        <p:txBody>
          <a:bodyPr wrap="square" rtlCol="0">
            <a:spAutoFit/>
          </a:bodyPr>
          <a:lstStyle/>
          <a:p>
            <a:r>
              <a:rPr lang="en-US" dirty="0" smtClean="0">
                <a:latin typeface="Chalkduster"/>
                <a:cs typeface="Chalkduster"/>
              </a:rPr>
              <a:t>Ten Minutes of Information</a:t>
            </a:r>
            <a:endParaRPr lang="en-US" dirty="0">
              <a:latin typeface="Chalkduster"/>
              <a:cs typeface="Chalkduster"/>
            </a:endParaRPr>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19871753"/>
      </p:ext>
    </p:extLst>
  </p:cSld>
  <p:clrMapOvr>
    <a:masterClrMapping/>
  </p:clrMapOvr>
  <mc:AlternateContent xmlns:mc="http://schemas.openxmlformats.org/markup-compatibility/2006" xmlns:p14="http://schemas.microsoft.com/office/powerpoint/2010/main">
    <mc:Choice Requires="p14">
      <p:transition spd="slow" p14:dur="2000" advTm="39684"/>
    </mc:Choice>
    <mc:Fallback xmlns="">
      <p:transition xmlns:p14="http://schemas.microsoft.com/office/powerpoint/2010/main" spd="slow" advTm="396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9324"/>
            <a:ext cx="7772400" cy="5008775"/>
          </a:xfrm>
        </p:spPr>
        <p:txBody>
          <a:bodyPr>
            <a:noAutofit/>
          </a:bodyPr>
          <a:lstStyle/>
          <a:p>
            <a:r>
              <a:rPr lang="en-US" sz="1600" dirty="0"/>
              <a:t>Criteria for establishing classroom behavior guidelines:  </a:t>
            </a:r>
            <a:br>
              <a:rPr lang="en-US" sz="1600" dirty="0"/>
            </a:br>
            <a:r>
              <a:rPr lang="en-US" sz="1600" dirty="0"/>
              <a:t>Write your entire list of desired behaviors without consulting students. Then decide to post/publish OR to allow students to create a practical list OR to lead a discussion with students and use leading questions to elicit a list of expectations you want.</a:t>
            </a:r>
            <a:br>
              <a:rPr lang="en-US" sz="1600" dirty="0"/>
            </a:br>
            <a:r>
              <a:rPr lang="en-US" sz="1600" dirty="0"/>
              <a:t>Remove words like, “No,” “Not,” “Never.” This allows your rarely used “No!” to mean more.</a:t>
            </a:r>
            <a:br>
              <a:rPr lang="en-US" sz="1600" dirty="0"/>
            </a:br>
            <a:r>
              <a:rPr lang="en-US" sz="1600" dirty="0"/>
              <a:t>Delete the word “try”. The goal is to have students “Do” rather that just “Try.”</a:t>
            </a:r>
            <a:br>
              <a:rPr lang="en-US" sz="1600" dirty="0"/>
            </a:br>
            <a:r>
              <a:rPr lang="en-US" sz="1600" dirty="0"/>
              <a:t>Write in first person. This insists the student develops ownership of the goal.</a:t>
            </a:r>
            <a:br>
              <a:rPr lang="en-US" sz="1600" dirty="0"/>
            </a:br>
            <a:r>
              <a:rPr lang="en-US" sz="1600" dirty="0"/>
              <a:t>Write in present tense. The future is too late.  We want the behavior now.</a:t>
            </a:r>
            <a:br>
              <a:rPr lang="en-US" sz="1600" dirty="0"/>
            </a:br>
            <a:r>
              <a:rPr lang="en-US" sz="1600" dirty="0"/>
              <a:t>Use instructive words. Without direction, students decide on their own what to do. </a:t>
            </a:r>
            <a:br>
              <a:rPr lang="en-US" sz="1600" dirty="0"/>
            </a:br>
            <a:r>
              <a:rPr lang="en-US" sz="1600" dirty="0"/>
              <a:t>Shorten each to its critical form.  Dissertations often cloud the issue and open the subject for debate.</a:t>
            </a:r>
            <a:br>
              <a:rPr lang="en-US" sz="1600" dirty="0"/>
            </a:br>
            <a:r>
              <a:rPr lang="en-US" sz="1600" dirty="0"/>
              <a:t>Post, publish, and distribute to all stakeholders with consent of the students. This builds community.  Allows ownership.</a:t>
            </a:r>
            <a:br>
              <a:rPr lang="en-US" sz="1600" dirty="0"/>
            </a:br>
            <a:r>
              <a:rPr lang="en-US" sz="1600" dirty="0"/>
              <a:t>Recite together, often.  Repetition helps to lock in the expectations and models wording for students to use with each other.  </a:t>
            </a:r>
            <a:br>
              <a:rPr lang="en-US" sz="1600" dirty="0"/>
            </a:br>
            <a:r>
              <a:rPr lang="en-US" sz="1600" dirty="0"/>
              <a:t>Show gratitude for compliance often.  Give power to the Bright Side! Let it grow.  Affirm appropriate behaviors. </a:t>
            </a:r>
            <a:br>
              <a:rPr lang="en-US" sz="1600" dirty="0"/>
            </a:br>
            <a:r>
              <a:rPr lang="en-US" sz="1600" dirty="0"/>
              <a:t>Redirect student behaviors by quoting the guideline. This removes or minimizes confrontation or undesired negative attention. </a:t>
            </a:r>
            <a:br>
              <a:rPr lang="en-US" sz="1600" dirty="0"/>
            </a:br>
            <a:endParaRPr lang="en-US" sz="1600" dirty="0"/>
          </a:p>
        </p:txBody>
      </p:sp>
      <p:sp>
        <p:nvSpPr>
          <p:cNvPr id="3" name="Subtitle 2"/>
          <p:cNvSpPr>
            <a:spLocks noGrp="1"/>
          </p:cNvSpPr>
          <p:nvPr>
            <p:ph type="subTitle" idx="1"/>
          </p:nvPr>
        </p:nvSpPr>
        <p:spPr>
          <a:xfrm>
            <a:off x="1371600" y="5438100"/>
            <a:ext cx="6400800" cy="200699"/>
          </a:xfrm>
        </p:spPr>
        <p:txBody>
          <a:bodyPr>
            <a:normAutofit fontScale="40000" lnSpcReduction="20000"/>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82029632"/>
      </p:ext>
    </p:extLst>
  </p:cSld>
  <p:clrMapOvr>
    <a:masterClrMapping/>
  </p:clrMapOvr>
  <mc:AlternateContent xmlns:mc="http://schemas.openxmlformats.org/markup-compatibility/2006" xmlns:p14="http://schemas.microsoft.com/office/powerpoint/2010/main">
    <mc:Choice Requires="p14">
      <p:transition spd="slow" p14:dur="2000" advTm="7703"/>
    </mc:Choice>
    <mc:Fallback xmlns="">
      <p:transition xmlns:p14="http://schemas.microsoft.com/office/powerpoint/2010/main" spd="slow" advTm="77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Vertical Text Placeholder 2"/>
          <p:cNvSpPr>
            <a:spLocks noGrp="1"/>
          </p:cNvSpPr>
          <p:nvPr>
            <p:ph type="body" orient="vert" idx="1"/>
          </p:nvPr>
        </p:nvSpPr>
        <p:spPr>
          <a:xfrm rot="16200000">
            <a:off x="2847889" y="-167918"/>
            <a:ext cx="3446638" cy="7612063"/>
          </a:xfrm>
        </p:spPr>
        <p:txBody>
          <a:bodyPr/>
          <a:lstStyle/>
          <a:p>
            <a:pPr marL="0" indent="0">
              <a:buNone/>
            </a:pPr>
            <a:r>
              <a:rPr lang="en-US" sz="2800" dirty="0" smtClean="0">
                <a:solidFill>
                  <a:schemeClr val="accent1"/>
                </a:solidFill>
                <a:latin typeface="Chalkboard"/>
                <a:cs typeface="Chalkboard"/>
                <a:hlinkClick r:id="rId4"/>
              </a:rPr>
              <a:t>Dr. Mary Hughes-Tutass and her team make </a:t>
            </a:r>
            <a:r>
              <a:rPr lang="en-US" sz="2800" dirty="0" smtClean="0">
                <a:solidFill>
                  <a:schemeClr val="accent1"/>
                </a:solidFill>
                <a:latin typeface="Chalkboard"/>
                <a:cs typeface="Chalkboard"/>
                <a:hlinkClick r:id="rId4"/>
              </a:rPr>
              <a:t>classroom visits</a:t>
            </a:r>
            <a:r>
              <a:rPr lang="en-US" sz="2800" dirty="0" smtClean="0">
                <a:solidFill>
                  <a:schemeClr val="accent1"/>
                </a:solidFill>
                <a:latin typeface="Chalkboard"/>
                <a:cs typeface="Chalkboard"/>
                <a:hlinkClick r:id="rId4"/>
              </a:rPr>
              <a:t>, phone sessions, and webinars.  </a:t>
            </a:r>
            <a:r>
              <a:rPr lang="en-US" sz="2800" dirty="0" smtClean="0">
                <a:solidFill>
                  <a:schemeClr val="accent1"/>
                </a:solidFill>
                <a:latin typeface="Chalkboard"/>
                <a:cs typeface="Chalkboard"/>
                <a:hlinkClick r:id="rId4"/>
              </a:rPr>
              <a:t>Send comments and requests to:</a:t>
            </a:r>
            <a:r>
              <a:rPr lang="en-US" sz="2800" dirty="0" smtClean="0">
                <a:solidFill>
                  <a:schemeClr val="accent1"/>
                </a:solidFill>
                <a:latin typeface="Chalkboard"/>
                <a:cs typeface="Chalkboard"/>
                <a:hlinkClick r:id="rId4"/>
              </a:rPr>
              <a:t>  </a:t>
            </a:r>
          </a:p>
          <a:p>
            <a:pPr marL="0" indent="0">
              <a:buNone/>
            </a:pPr>
            <a:r>
              <a:rPr lang="en-US" sz="6000" dirty="0" smtClean="0">
                <a:solidFill>
                  <a:schemeClr val="accent1"/>
                </a:solidFill>
                <a:latin typeface="Chalkboard"/>
                <a:cs typeface="Chalkboard"/>
                <a:hlinkClick r:id="rId4"/>
              </a:rPr>
              <a:t>TeacherTMI@usa.com</a:t>
            </a:r>
            <a:endParaRPr lang="en-US" sz="6000" dirty="0" smtClean="0">
              <a:solidFill>
                <a:schemeClr val="accent1"/>
              </a:solidFill>
              <a:latin typeface="Chalkboard"/>
              <a:cs typeface="Chalkboard"/>
            </a:endParaRPr>
          </a:p>
          <a:p>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23680073"/>
      </p:ext>
    </p:extLst>
  </p:cSld>
  <p:clrMapOvr>
    <a:masterClrMapping/>
  </p:clrMapOvr>
  <mc:AlternateContent xmlns:mc="http://schemas.openxmlformats.org/markup-compatibility/2006" xmlns:p14="http://schemas.microsoft.com/office/powerpoint/2010/main">
    <mc:Choice Requires="p14">
      <p:transition spd="slow" p14:dur="2000" advTm="1438"/>
    </mc:Choice>
    <mc:Fallback xmlns="">
      <p:transition xmlns:p14="http://schemas.microsoft.com/office/powerpoint/2010/main" spd="slow" advTm="14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Vertical Text Placeholder 2"/>
          <p:cNvSpPr>
            <a:spLocks noGrp="1"/>
          </p:cNvSpPr>
          <p:nvPr>
            <p:ph type="body" orient="vert" idx="1"/>
          </p:nvPr>
        </p:nvSpPr>
        <p:spPr/>
        <p:txBody>
          <a:bodyPr/>
          <a:lstStyle/>
          <a:p>
            <a:endParaRPr lang="en-US"/>
          </a:p>
        </p:txBody>
      </p:sp>
    </p:spTree>
    <p:extLst>
      <p:ext uri="{BB962C8B-B14F-4D97-AF65-F5344CB8AC3E}">
        <p14:creationId xmlns:p14="http://schemas.microsoft.com/office/powerpoint/2010/main" val="33044247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84571" y="2962898"/>
            <a:ext cx="3184904" cy="282919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b="1" dirty="0" smtClean="0">
                <a:solidFill>
                  <a:schemeClr val="tx1"/>
                </a:solidFill>
                <a:latin typeface="Ayuthaya"/>
                <a:cs typeface="Ayuthaya"/>
              </a:rPr>
              <a:t>A CLASSROOM </a:t>
            </a:r>
            <a:r>
              <a:rPr lang="en-US" sz="2400" b="1" dirty="0">
                <a:solidFill>
                  <a:schemeClr val="tx1"/>
                </a:solidFill>
                <a:latin typeface="Ayuthaya"/>
                <a:cs typeface="Ayuthaya"/>
              </a:rPr>
              <a:t>CULTURE </a:t>
            </a:r>
          </a:p>
          <a:p>
            <a:r>
              <a:rPr lang="en-US" sz="2400" b="1" dirty="0">
                <a:solidFill>
                  <a:schemeClr val="tx1"/>
                </a:solidFill>
                <a:latin typeface="Ayuthaya"/>
                <a:cs typeface="Ayuthaya"/>
              </a:rPr>
              <a:t>THAT SPENDS  </a:t>
            </a:r>
          </a:p>
          <a:p>
            <a:r>
              <a:rPr lang="en-US" sz="2400" b="1" dirty="0">
                <a:solidFill>
                  <a:schemeClr val="tx1"/>
                </a:solidFill>
                <a:latin typeface="Ayuthaya"/>
                <a:cs typeface="Ayuthaya"/>
              </a:rPr>
              <a:t>ITS RESOURCES*</a:t>
            </a:r>
          </a:p>
          <a:p>
            <a:r>
              <a:rPr lang="en-US" sz="2400" b="1" dirty="0">
                <a:solidFill>
                  <a:schemeClr val="tx1"/>
                </a:solidFill>
                <a:latin typeface="Ayuthaya"/>
                <a:cs typeface="Ayuthaya"/>
              </a:rPr>
              <a:t>ON LEARNING</a:t>
            </a:r>
            <a:r>
              <a:rPr lang="en-US" sz="2400" b="1" dirty="0" smtClean="0">
                <a:solidFill>
                  <a:schemeClr val="tx1"/>
                </a:solidFill>
                <a:latin typeface="Ayuthaya"/>
                <a:cs typeface="Ayuthaya"/>
              </a:rPr>
              <a:t>.</a:t>
            </a:r>
          </a:p>
          <a:p>
            <a:endParaRPr lang="en-US" b="1" dirty="0">
              <a:solidFill>
                <a:schemeClr val="tx1"/>
              </a:solidFill>
              <a:latin typeface="Ayuthaya"/>
              <a:cs typeface="Ayuthaya"/>
            </a:endParaRPr>
          </a:p>
          <a:p>
            <a:r>
              <a:rPr lang="en-US" sz="1200" dirty="0">
                <a:solidFill>
                  <a:schemeClr val="tx1"/>
                </a:solidFill>
                <a:latin typeface="Chalkduster"/>
                <a:cs typeface="Chalkduster"/>
              </a:rPr>
              <a:t>(time, energy, and materials) </a:t>
            </a:r>
          </a:p>
          <a:p>
            <a:endParaRPr lang="en-US" b="1" dirty="0">
              <a:solidFill>
                <a:schemeClr val="tx1"/>
              </a:solidFill>
              <a:latin typeface="Ayuthaya"/>
              <a:cs typeface="Ayuthaya"/>
            </a:endParaRPr>
          </a:p>
        </p:txBody>
      </p:sp>
      <p:sp>
        <p:nvSpPr>
          <p:cNvPr id="4" name="Rounded Rectangle 3"/>
          <p:cNvSpPr/>
          <p:nvPr/>
        </p:nvSpPr>
        <p:spPr>
          <a:xfrm>
            <a:off x="5341770" y="2962898"/>
            <a:ext cx="3272842" cy="282919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endParaRPr lang="en-US" sz="2400" b="1" dirty="0" smtClean="0">
              <a:solidFill>
                <a:schemeClr val="tx1"/>
              </a:solidFill>
              <a:latin typeface="Ayuthaya"/>
              <a:cs typeface="Ayuthaya"/>
            </a:endParaRPr>
          </a:p>
          <a:p>
            <a:r>
              <a:rPr lang="en-US" sz="2400" b="1" dirty="0" smtClean="0">
                <a:solidFill>
                  <a:schemeClr val="tx1"/>
                </a:solidFill>
                <a:latin typeface="Ayuthaya"/>
                <a:cs typeface="Ayuthaya"/>
              </a:rPr>
              <a:t>TO ENCOURAGE AND AFFIRM* INTENTIONAL, APPROPRIATE BEHAVIORS.</a:t>
            </a:r>
          </a:p>
          <a:p>
            <a:endParaRPr lang="en-US" b="1" dirty="0" smtClean="0">
              <a:solidFill>
                <a:schemeClr val="tx1"/>
              </a:solidFill>
              <a:latin typeface="Ayuthaya"/>
              <a:cs typeface="Ayuthaya"/>
            </a:endParaRPr>
          </a:p>
          <a:p>
            <a:r>
              <a:rPr lang="en-US" sz="1200" b="1" dirty="0" smtClean="0">
                <a:solidFill>
                  <a:schemeClr val="tx1"/>
                </a:solidFill>
                <a:latin typeface="Chalkduster"/>
                <a:cs typeface="Chalkduster"/>
              </a:rPr>
              <a:t>(even when you don’t want to) </a:t>
            </a:r>
          </a:p>
          <a:p>
            <a:endParaRPr lang="en-US" b="1" dirty="0">
              <a:solidFill>
                <a:schemeClr val="accent2">
                  <a:lumMod val="60000"/>
                  <a:lumOff val="40000"/>
                </a:schemeClr>
              </a:solidFill>
              <a:latin typeface="Ayuthaya"/>
              <a:cs typeface="Ayuthaya"/>
            </a:endParaRPr>
          </a:p>
        </p:txBody>
      </p:sp>
      <p:sp>
        <p:nvSpPr>
          <p:cNvPr id="5" name="TextBox 4"/>
          <p:cNvSpPr txBox="1"/>
          <p:nvPr/>
        </p:nvSpPr>
        <p:spPr>
          <a:xfrm>
            <a:off x="584571" y="354514"/>
            <a:ext cx="8030041" cy="1508105"/>
          </a:xfrm>
          <a:prstGeom prst="rect">
            <a:avLst/>
          </a:prstGeom>
          <a:noFill/>
        </p:spPr>
        <p:txBody>
          <a:bodyPr wrap="square" rtlCol="0">
            <a:spAutoFit/>
          </a:bodyPr>
          <a:lstStyle/>
          <a:p>
            <a:pPr algn="ctr"/>
            <a:r>
              <a:rPr lang="en-US" sz="3200" dirty="0" smtClean="0">
                <a:solidFill>
                  <a:schemeClr val="bg1"/>
                </a:solidFill>
                <a:latin typeface="Ayuthaya"/>
                <a:cs typeface="Ayuthaya"/>
              </a:rPr>
              <a:t>The Product and Process of </a:t>
            </a:r>
          </a:p>
          <a:p>
            <a:pPr algn="ctr"/>
            <a:r>
              <a:rPr lang="en-US" sz="6000" dirty="0" smtClean="0">
                <a:solidFill>
                  <a:schemeClr val="bg1"/>
                </a:solidFill>
                <a:latin typeface="Chalkduster"/>
                <a:cs typeface="Chalkduster"/>
              </a:rPr>
              <a:t>Classroom Rules</a:t>
            </a:r>
            <a:endParaRPr lang="en-US" sz="6000" dirty="0">
              <a:solidFill>
                <a:schemeClr val="bg1"/>
              </a:solidFill>
              <a:latin typeface="Chalkduster"/>
              <a:cs typeface="Chalkduster"/>
            </a:endParaRPr>
          </a:p>
        </p:txBody>
      </p:sp>
      <p:sp>
        <p:nvSpPr>
          <p:cNvPr id="6" name="Plus 5"/>
          <p:cNvSpPr/>
          <p:nvPr/>
        </p:nvSpPr>
        <p:spPr>
          <a:xfrm>
            <a:off x="4172626" y="4239094"/>
            <a:ext cx="914400" cy="914400"/>
          </a:xfrm>
          <a:prstGeom prst="mathPl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53296240"/>
      </p:ext>
    </p:extLst>
  </p:cSld>
  <p:clrMapOvr>
    <a:masterClrMapping/>
  </p:clrMapOvr>
  <mc:AlternateContent xmlns:mc="http://schemas.openxmlformats.org/markup-compatibility/2006" xmlns:p14="http://schemas.microsoft.com/office/powerpoint/2010/main">
    <mc:Choice Requires="p14">
      <p:transition spd="slow" p14:dur="2000" advTm="79007"/>
    </mc:Choice>
    <mc:Fallback xmlns="">
      <p:transition xmlns:p14="http://schemas.microsoft.com/office/powerpoint/2010/main" spd="slow" advTm="790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044" y="524050"/>
            <a:ext cx="8264624" cy="5109091"/>
          </a:xfrm>
          <a:prstGeom prst="rect">
            <a:avLst/>
          </a:prstGeom>
          <a:noFill/>
        </p:spPr>
        <p:txBody>
          <a:bodyPr wrap="square" rtlCol="0">
            <a:spAutoFit/>
          </a:bodyPr>
          <a:lstStyle/>
          <a:p>
            <a:r>
              <a:rPr lang="en-US" sz="2800" i="1" dirty="0" smtClean="0">
                <a:solidFill>
                  <a:schemeClr val="bg1"/>
                </a:solidFill>
              </a:rPr>
              <a:t>Me the TEACHER?      What do I believe?      Practice?</a:t>
            </a:r>
          </a:p>
          <a:p>
            <a:endParaRPr lang="en-US" sz="2800" i="1" dirty="0" smtClean="0">
              <a:solidFill>
                <a:schemeClr val="bg1"/>
              </a:solidFill>
            </a:endParaRPr>
          </a:p>
          <a:p>
            <a:endParaRPr lang="en-US" sz="2800" i="1" dirty="0">
              <a:solidFill>
                <a:schemeClr val="bg1"/>
              </a:solidFill>
            </a:endParaRPr>
          </a:p>
          <a:p>
            <a:pPr algn="ctr"/>
            <a:r>
              <a:rPr lang="en-US" sz="3200" i="1" dirty="0" smtClean="0">
                <a:solidFill>
                  <a:schemeClr val="accent2">
                    <a:lumMod val="60000"/>
                    <a:lumOff val="40000"/>
                  </a:schemeClr>
                </a:solidFill>
                <a:latin typeface="Ayuthaya"/>
                <a:cs typeface="Ayuthaya"/>
              </a:rPr>
              <a:t>discipline vs. </a:t>
            </a:r>
            <a:r>
              <a:rPr lang="en-US" sz="3200" i="1" dirty="0">
                <a:solidFill>
                  <a:schemeClr val="accent2">
                    <a:lumMod val="60000"/>
                    <a:lumOff val="40000"/>
                  </a:schemeClr>
                </a:solidFill>
                <a:latin typeface="Ayuthaya"/>
                <a:cs typeface="Ayuthaya"/>
              </a:rPr>
              <a:t>punishment</a:t>
            </a:r>
            <a:r>
              <a:rPr lang="en-US" sz="3200" dirty="0" smtClean="0">
                <a:solidFill>
                  <a:schemeClr val="accent2">
                    <a:lumMod val="60000"/>
                    <a:lumOff val="40000"/>
                  </a:schemeClr>
                </a:solidFill>
                <a:latin typeface="Ayuthaya"/>
                <a:cs typeface="Ayuthaya"/>
              </a:rPr>
              <a:t>.</a:t>
            </a:r>
            <a:endParaRPr lang="en-US" sz="3200" dirty="0">
              <a:solidFill>
                <a:schemeClr val="accent2">
                  <a:lumMod val="60000"/>
                  <a:lumOff val="40000"/>
                </a:schemeClr>
              </a:solidFill>
              <a:latin typeface="Ayuthaya"/>
              <a:cs typeface="Ayuthaya"/>
            </a:endParaRPr>
          </a:p>
          <a:p>
            <a:pPr algn="ctr"/>
            <a:endParaRPr lang="en-US" sz="3200" dirty="0">
              <a:solidFill>
                <a:schemeClr val="accent2">
                  <a:lumMod val="60000"/>
                  <a:lumOff val="40000"/>
                </a:schemeClr>
              </a:solidFill>
              <a:latin typeface="Ayuthaya"/>
              <a:cs typeface="Ayuthaya"/>
            </a:endParaRPr>
          </a:p>
          <a:p>
            <a:pPr algn="ctr"/>
            <a:r>
              <a:rPr lang="en-US" sz="3200" i="1" dirty="0">
                <a:solidFill>
                  <a:schemeClr val="accent2">
                    <a:lumMod val="60000"/>
                    <a:lumOff val="40000"/>
                  </a:schemeClr>
                </a:solidFill>
                <a:latin typeface="Ayuthaya"/>
                <a:cs typeface="Ayuthaya"/>
              </a:rPr>
              <a:t>i</a:t>
            </a:r>
            <a:r>
              <a:rPr lang="en-US" sz="3200" i="1" dirty="0" smtClean="0">
                <a:solidFill>
                  <a:schemeClr val="accent2">
                    <a:lumMod val="60000"/>
                    <a:lumOff val="40000"/>
                  </a:schemeClr>
                </a:solidFill>
                <a:latin typeface="Ayuthaya"/>
                <a:cs typeface="Ayuthaya"/>
              </a:rPr>
              <a:t>ntentional vs. </a:t>
            </a:r>
            <a:r>
              <a:rPr lang="en-US" sz="3200" i="1" dirty="0">
                <a:solidFill>
                  <a:schemeClr val="accent2">
                    <a:lumMod val="60000"/>
                    <a:lumOff val="40000"/>
                  </a:schemeClr>
                </a:solidFill>
                <a:latin typeface="Ayuthaya"/>
                <a:cs typeface="Ayuthaya"/>
              </a:rPr>
              <a:t>unintentional</a:t>
            </a:r>
            <a:r>
              <a:rPr lang="en-US" sz="3200" dirty="0">
                <a:solidFill>
                  <a:schemeClr val="accent2">
                    <a:lumMod val="60000"/>
                    <a:lumOff val="40000"/>
                  </a:schemeClr>
                </a:solidFill>
                <a:latin typeface="Ayuthaya"/>
                <a:cs typeface="Ayuthaya"/>
              </a:rPr>
              <a:t> </a:t>
            </a:r>
            <a:endParaRPr lang="en-US" sz="3200" dirty="0" smtClean="0">
              <a:solidFill>
                <a:schemeClr val="accent2">
                  <a:lumMod val="60000"/>
                  <a:lumOff val="40000"/>
                </a:schemeClr>
              </a:solidFill>
              <a:latin typeface="Ayuthaya"/>
              <a:cs typeface="Ayuthaya"/>
            </a:endParaRPr>
          </a:p>
          <a:p>
            <a:pPr algn="ctr"/>
            <a:endParaRPr lang="en-US" sz="3200" dirty="0">
              <a:solidFill>
                <a:schemeClr val="accent2">
                  <a:lumMod val="60000"/>
                  <a:lumOff val="40000"/>
                </a:schemeClr>
              </a:solidFill>
              <a:latin typeface="Ayuthaya"/>
              <a:cs typeface="Ayuthaya"/>
            </a:endParaRPr>
          </a:p>
          <a:p>
            <a:pPr algn="ctr"/>
            <a:r>
              <a:rPr lang="en-US" sz="3200" i="1" dirty="0" smtClean="0">
                <a:solidFill>
                  <a:schemeClr val="accent2">
                    <a:lumMod val="60000"/>
                    <a:lumOff val="40000"/>
                  </a:schemeClr>
                </a:solidFill>
                <a:latin typeface="Ayuthaya"/>
                <a:cs typeface="Ayuthaya"/>
              </a:rPr>
              <a:t>appropriate vs. inappropriate</a:t>
            </a:r>
          </a:p>
          <a:p>
            <a:pPr algn="ctr"/>
            <a:endParaRPr lang="en-US" sz="3200" i="1" dirty="0" smtClean="0">
              <a:solidFill>
                <a:schemeClr val="accent2">
                  <a:lumMod val="60000"/>
                  <a:lumOff val="40000"/>
                </a:schemeClr>
              </a:solidFill>
              <a:latin typeface="Ayuthaya"/>
              <a:cs typeface="Ayuthaya"/>
            </a:endParaRPr>
          </a:p>
          <a:p>
            <a:pPr algn="ctr"/>
            <a:r>
              <a:rPr lang="en-US" sz="3200" dirty="0" smtClean="0">
                <a:solidFill>
                  <a:schemeClr val="accent2">
                    <a:lumMod val="60000"/>
                    <a:lumOff val="40000"/>
                  </a:schemeClr>
                </a:solidFill>
                <a:latin typeface="Ayuthaya"/>
                <a:cs typeface="Ayuthaya"/>
              </a:rPr>
              <a:t>  </a:t>
            </a:r>
            <a:r>
              <a:rPr lang="en-US" sz="3200" i="1" dirty="0">
                <a:solidFill>
                  <a:schemeClr val="accent2">
                    <a:lumMod val="60000"/>
                    <a:lumOff val="40000"/>
                  </a:schemeClr>
                </a:solidFill>
                <a:latin typeface="Ayuthaya"/>
                <a:cs typeface="Ayuthaya"/>
              </a:rPr>
              <a:t>right </a:t>
            </a:r>
            <a:r>
              <a:rPr lang="en-US" sz="3200" i="1" dirty="0" smtClean="0">
                <a:solidFill>
                  <a:schemeClr val="accent2">
                    <a:lumMod val="60000"/>
                    <a:lumOff val="40000"/>
                  </a:schemeClr>
                </a:solidFill>
                <a:latin typeface="Ayuthaya"/>
                <a:cs typeface="Ayuthaya"/>
              </a:rPr>
              <a:t>vs. wrong</a:t>
            </a:r>
            <a:endParaRPr lang="en-US" sz="3200" dirty="0">
              <a:solidFill>
                <a:schemeClr val="accent2">
                  <a:lumMod val="60000"/>
                  <a:lumOff val="40000"/>
                </a:schemeClr>
              </a:solidFill>
              <a:latin typeface="Ayuthaya"/>
              <a:cs typeface="Ayuthaya"/>
            </a:endParaRPr>
          </a:p>
          <a:p>
            <a:r>
              <a:rPr lang="en-US" i="1" dirty="0"/>
              <a:t>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21176673"/>
      </p:ext>
    </p:extLst>
  </p:cSld>
  <p:clrMapOvr>
    <a:masterClrMapping/>
  </p:clrMapOvr>
  <mc:AlternateContent xmlns:mc="http://schemas.openxmlformats.org/markup-compatibility/2006" xmlns:p14="http://schemas.microsoft.com/office/powerpoint/2010/main">
    <mc:Choice Requires="p14">
      <p:transition spd="slow" p14:dur="2000" advTm="120051"/>
    </mc:Choice>
    <mc:Fallback xmlns="">
      <p:transition xmlns:p14="http://schemas.microsoft.com/office/powerpoint/2010/main" spd="slow" advTm="1200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yuthaya"/>
                <a:cs typeface="Ayuthaya"/>
              </a:rPr>
              <a:t>TMI: Classroom Rules</a:t>
            </a:r>
            <a:endParaRPr lang="en-US" dirty="0">
              <a:latin typeface="Ayuthaya"/>
              <a:cs typeface="Ayuthaya"/>
            </a:endParaRPr>
          </a:p>
        </p:txBody>
      </p:sp>
      <p:sp>
        <p:nvSpPr>
          <p:cNvPr id="3" name="Content Placeholder 2"/>
          <p:cNvSpPr>
            <a:spLocks noGrp="1"/>
          </p:cNvSpPr>
          <p:nvPr>
            <p:ph idx="1"/>
          </p:nvPr>
        </p:nvSpPr>
        <p:spPr/>
        <p:txBody>
          <a:bodyPr>
            <a:normAutofit lnSpcReduction="10000"/>
          </a:bodyPr>
          <a:lstStyle/>
          <a:p>
            <a:r>
              <a:rPr lang="en-US" sz="3600" dirty="0" smtClean="0">
                <a:latin typeface="Chalkduster"/>
                <a:cs typeface="Chalkduster"/>
              </a:rPr>
              <a:t>List all student behaviors you want to </a:t>
            </a:r>
            <a:r>
              <a:rPr lang="en-US" sz="3600" dirty="0" smtClean="0">
                <a:solidFill>
                  <a:srgbClr val="FFFF00"/>
                </a:solidFill>
                <a:latin typeface="Chalkduster"/>
                <a:cs typeface="Chalkduster"/>
              </a:rPr>
              <a:t>encourage</a:t>
            </a:r>
            <a:r>
              <a:rPr lang="en-US" sz="3600" dirty="0" smtClean="0">
                <a:latin typeface="Chalkduster"/>
                <a:cs typeface="Chalkduster"/>
              </a:rPr>
              <a:t> in your classroom.</a:t>
            </a:r>
          </a:p>
          <a:p>
            <a:pPr marL="0" indent="0">
              <a:buNone/>
            </a:pPr>
            <a:endParaRPr lang="en-US" dirty="0">
              <a:latin typeface="Chalkduster"/>
              <a:cs typeface="Chalkduster"/>
            </a:endParaRPr>
          </a:p>
          <a:p>
            <a:r>
              <a:rPr lang="en-US" sz="3600" dirty="0" smtClean="0">
                <a:latin typeface="Chalkduster"/>
                <a:cs typeface="Chalkduster"/>
              </a:rPr>
              <a:t>List all student behaviors you want to </a:t>
            </a:r>
            <a:r>
              <a:rPr lang="en-US" sz="3600" dirty="0" smtClean="0">
                <a:solidFill>
                  <a:srgbClr val="FFFF00"/>
                </a:solidFill>
                <a:latin typeface="Chalkduster"/>
                <a:cs typeface="Chalkduster"/>
              </a:rPr>
              <a:t>discourage</a:t>
            </a:r>
            <a:r>
              <a:rPr lang="en-US" sz="3600" dirty="0" smtClean="0">
                <a:latin typeface="Chalkduster"/>
                <a:cs typeface="Chalkduster"/>
              </a:rPr>
              <a:t> in your classroom.  </a:t>
            </a:r>
            <a:endParaRPr lang="en-US" sz="3600" dirty="0">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4870392"/>
      </p:ext>
    </p:extLst>
  </p:cSld>
  <p:clrMapOvr>
    <a:masterClrMapping/>
  </p:clrMapOvr>
  <mc:AlternateContent xmlns:mc="http://schemas.openxmlformats.org/markup-compatibility/2006" xmlns:p14="http://schemas.microsoft.com/office/powerpoint/2010/main">
    <mc:Choice Requires="p14">
      <p:transition spd="slow" p14:dur="2000" advTm="44970"/>
    </mc:Choice>
    <mc:Fallback xmlns="">
      <p:transition xmlns:p14="http://schemas.microsoft.com/office/powerpoint/2010/main" spd="slow" advTm="4497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5409" y="707571"/>
            <a:ext cx="7493000" cy="5878532"/>
          </a:xfrm>
          <a:prstGeom prst="rect">
            <a:avLst/>
          </a:prstGeom>
          <a:noFill/>
        </p:spPr>
        <p:txBody>
          <a:bodyPr wrap="square" rtlCol="0">
            <a:spAutoFit/>
          </a:bodyPr>
          <a:lstStyle/>
          <a:p>
            <a:r>
              <a:rPr lang="en-US" sz="3200" dirty="0" smtClean="0">
                <a:solidFill>
                  <a:schemeClr val="bg1"/>
                </a:solidFill>
                <a:latin typeface="Chalkduster"/>
                <a:cs typeface="Chalkduster"/>
              </a:rPr>
              <a:t>Remove negation words like:</a:t>
            </a:r>
          </a:p>
          <a:p>
            <a:endParaRPr lang="en-US" dirty="0">
              <a:solidFill>
                <a:schemeClr val="bg1"/>
              </a:solidFill>
              <a:latin typeface="Chalkduster"/>
              <a:cs typeface="Chalkduster"/>
            </a:endParaRPr>
          </a:p>
          <a:p>
            <a:endParaRPr lang="en-US" dirty="0" smtClean="0">
              <a:solidFill>
                <a:schemeClr val="bg1"/>
              </a:solidFill>
              <a:latin typeface="Chalkduster"/>
              <a:cs typeface="Chalkduster"/>
            </a:endParaRPr>
          </a:p>
          <a:p>
            <a:endParaRPr lang="en-US" sz="2000" dirty="0">
              <a:solidFill>
                <a:schemeClr val="bg1"/>
              </a:solidFill>
              <a:latin typeface="Chalkduster"/>
              <a:cs typeface="Chalkduster"/>
            </a:endParaRPr>
          </a:p>
          <a:p>
            <a:pPr algn="ctr"/>
            <a:r>
              <a:rPr lang="en-US" sz="6000" dirty="0" smtClean="0">
                <a:solidFill>
                  <a:schemeClr val="bg1"/>
                </a:solidFill>
                <a:latin typeface="Chalkduster"/>
                <a:cs typeface="Chalkduster"/>
              </a:rPr>
              <a:t>No</a:t>
            </a:r>
          </a:p>
          <a:p>
            <a:pPr algn="ctr"/>
            <a:r>
              <a:rPr lang="en-US" sz="6000" dirty="0" smtClean="0">
                <a:solidFill>
                  <a:schemeClr val="bg1"/>
                </a:solidFill>
                <a:latin typeface="Chalkduster"/>
                <a:cs typeface="Chalkduster"/>
              </a:rPr>
              <a:t>Not</a:t>
            </a:r>
          </a:p>
          <a:p>
            <a:pPr algn="ctr"/>
            <a:r>
              <a:rPr lang="en-US" sz="6000" dirty="0" smtClean="0">
                <a:solidFill>
                  <a:schemeClr val="bg1"/>
                </a:solidFill>
                <a:latin typeface="Chalkduster"/>
                <a:cs typeface="Chalkduster"/>
              </a:rPr>
              <a:t>Never</a:t>
            </a:r>
            <a:endParaRPr lang="en-US" sz="6000" dirty="0">
              <a:solidFill>
                <a:schemeClr val="bg1"/>
              </a:solidFill>
              <a:latin typeface="Chalkduster"/>
              <a:cs typeface="Chalkduster"/>
            </a:endParaRPr>
          </a:p>
          <a:p>
            <a:endParaRPr lang="en-US" dirty="0" smtClean="0">
              <a:solidFill>
                <a:schemeClr val="bg1"/>
              </a:solidFill>
              <a:latin typeface="Chalkduster"/>
              <a:cs typeface="Chalkduster"/>
            </a:endParaRPr>
          </a:p>
          <a:p>
            <a:endParaRPr lang="en-US" dirty="0">
              <a:solidFill>
                <a:schemeClr val="bg1"/>
              </a:solidFill>
              <a:latin typeface="Chalkduster"/>
              <a:cs typeface="Chalkduster"/>
            </a:endParaRPr>
          </a:p>
          <a:p>
            <a:endParaRPr lang="en-US" sz="2400" dirty="0" smtClean="0">
              <a:solidFill>
                <a:schemeClr val="bg1"/>
              </a:solidFill>
              <a:latin typeface="Chalkduster"/>
              <a:cs typeface="Chalkduster"/>
            </a:endParaRPr>
          </a:p>
          <a:p>
            <a:r>
              <a:rPr lang="en-US" sz="2400" dirty="0" smtClean="0">
                <a:solidFill>
                  <a:schemeClr val="bg1"/>
                </a:solidFill>
                <a:latin typeface="Chalkduster"/>
                <a:cs typeface="Chalkduster"/>
              </a:rPr>
              <a:t>These are power words.</a:t>
            </a:r>
          </a:p>
          <a:p>
            <a:r>
              <a:rPr lang="en-US" sz="2400" dirty="0" smtClean="0">
                <a:solidFill>
                  <a:schemeClr val="bg1"/>
                </a:solidFill>
                <a:latin typeface="Chalkduster"/>
                <a:cs typeface="Chalkduster"/>
              </a:rPr>
              <a:t>Use them sparingly, they remain potent.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9572238"/>
      </p:ext>
    </p:extLst>
  </p:cSld>
  <p:clrMapOvr>
    <a:masterClrMapping/>
  </p:clrMapOvr>
  <mc:AlternateContent xmlns:mc="http://schemas.openxmlformats.org/markup-compatibility/2006" xmlns:p14="http://schemas.microsoft.com/office/powerpoint/2010/main">
    <mc:Choice Requires="p14">
      <p:transition spd="slow" p14:dur="2000" advTm="41374"/>
    </mc:Choice>
    <mc:Fallback xmlns="">
      <p:transition xmlns:p14="http://schemas.microsoft.com/office/powerpoint/2010/main" spd="slow" advTm="413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1614714"/>
            <a:ext cx="7612063" cy="1578429"/>
          </a:xfrm>
        </p:spPr>
        <p:txBody>
          <a:bodyPr/>
          <a:lstStyle/>
          <a:p>
            <a:r>
              <a:rPr lang="en-US" dirty="0" smtClean="0">
                <a:latin typeface="Chalkduster"/>
                <a:cs typeface="Chalkduster"/>
              </a:rPr>
              <a:t>Delete the word</a:t>
            </a:r>
            <a:br>
              <a:rPr lang="en-US" dirty="0" smtClean="0">
                <a:latin typeface="Chalkduster"/>
                <a:cs typeface="Chalkduster"/>
              </a:rPr>
            </a:br>
            <a:r>
              <a:rPr lang="en-US" dirty="0" smtClean="0">
                <a:latin typeface="Chalkduster"/>
                <a:cs typeface="Chalkduster"/>
              </a:rPr>
              <a:t>“Try”</a:t>
            </a:r>
            <a:endParaRPr lang="en-US" dirty="0">
              <a:latin typeface="Chalkduster"/>
              <a:cs typeface="Chalkduster"/>
            </a:endParaRPr>
          </a:p>
        </p:txBody>
      </p:sp>
      <p:sp>
        <p:nvSpPr>
          <p:cNvPr id="3" name="Text Placeholder 2"/>
          <p:cNvSpPr>
            <a:spLocks noGrp="1"/>
          </p:cNvSpPr>
          <p:nvPr>
            <p:ph type="body" idx="1"/>
          </p:nvPr>
        </p:nvSpPr>
        <p:spPr>
          <a:xfrm>
            <a:off x="765175" y="3193143"/>
            <a:ext cx="8034111" cy="1796143"/>
          </a:xfrm>
        </p:spPr>
        <p:txBody>
          <a:bodyPr/>
          <a:lstStyle/>
          <a:p>
            <a:pPr marL="457200" indent="-457200" algn="l">
              <a:buFont typeface="Wingdings" charset="2"/>
              <a:buChar char="Ø"/>
            </a:pPr>
            <a:r>
              <a:rPr lang="en-US" sz="2800" dirty="0" smtClean="0">
                <a:latin typeface="Chalkduster"/>
                <a:cs typeface="Chalkduster"/>
              </a:rPr>
              <a:t>You do not want students </a:t>
            </a:r>
            <a:r>
              <a:rPr lang="en-US" sz="2800" b="1" dirty="0" smtClean="0">
                <a:latin typeface="Chalkduster"/>
                <a:cs typeface="Chalkduster"/>
              </a:rPr>
              <a:t>“to try”</a:t>
            </a:r>
          </a:p>
          <a:p>
            <a:pPr marL="457200" indent="-457200" algn="l">
              <a:buFont typeface="Wingdings" charset="2"/>
              <a:buChar char="Ø"/>
            </a:pPr>
            <a:r>
              <a:rPr lang="en-US" sz="2800" dirty="0" smtClean="0">
                <a:latin typeface="Chalkduster"/>
                <a:cs typeface="Chalkduster"/>
              </a:rPr>
              <a:t>You want students </a:t>
            </a:r>
            <a:r>
              <a:rPr lang="en-US" sz="2800" b="1" dirty="0" smtClean="0">
                <a:latin typeface="Chalkduster"/>
                <a:cs typeface="Chalkduster"/>
              </a:rPr>
              <a:t>“to do”</a:t>
            </a:r>
          </a:p>
          <a:p>
            <a:pPr marL="457200" indent="-457200" algn="l">
              <a:buFont typeface="Wingdings" charset="2"/>
              <a:buChar char="Ø"/>
            </a:pPr>
            <a:r>
              <a:rPr lang="en-US" sz="2800" dirty="0" smtClean="0">
                <a:latin typeface="Chalkduster"/>
                <a:cs typeface="Chalkduster"/>
              </a:rPr>
              <a:t>Choose specific action words for students “to do”.</a:t>
            </a:r>
            <a:endParaRPr lang="en-US" sz="2800" dirty="0">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79636624"/>
      </p:ext>
    </p:extLst>
  </p:cSld>
  <p:clrMapOvr>
    <a:masterClrMapping/>
  </p:clrMapOvr>
  <mc:AlternateContent xmlns:mc="http://schemas.openxmlformats.org/markup-compatibility/2006" xmlns:p14="http://schemas.microsoft.com/office/powerpoint/2010/main">
    <mc:Choice Requires="p14">
      <p:transition spd="slow" p14:dur="2000" advTm="41307"/>
    </mc:Choice>
    <mc:Fallback xmlns="">
      <p:transition xmlns:p14="http://schemas.microsoft.com/office/powerpoint/2010/main" spd="slow" advTm="413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Write in the </a:t>
            </a:r>
            <a:br>
              <a:rPr lang="en-US" dirty="0" smtClean="0">
                <a:latin typeface="Chalkduster"/>
                <a:cs typeface="Chalkduster"/>
              </a:rPr>
            </a:br>
            <a:r>
              <a:rPr lang="en-US" b="1" dirty="0" smtClean="0">
                <a:latin typeface="Chalkduster"/>
                <a:cs typeface="Chalkduster"/>
              </a:rPr>
              <a:t>FIRST PERSON</a:t>
            </a:r>
            <a:endParaRPr lang="en-US" b="1" dirty="0">
              <a:latin typeface="Chalkduster"/>
              <a:cs typeface="Chalkduster"/>
            </a:endParaRPr>
          </a:p>
        </p:txBody>
      </p:sp>
      <p:sp>
        <p:nvSpPr>
          <p:cNvPr id="3" name="TextBox 2"/>
          <p:cNvSpPr txBox="1"/>
          <p:nvPr/>
        </p:nvSpPr>
        <p:spPr>
          <a:xfrm>
            <a:off x="1874659" y="2375049"/>
            <a:ext cx="6329492" cy="2308324"/>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lkduster"/>
                <a:cs typeface="Chalkduster"/>
              </a:rPr>
              <a:t>This helps students </a:t>
            </a:r>
          </a:p>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lkduster"/>
                <a:cs typeface="Chalkduster"/>
              </a:rPr>
              <a:t>to take initiative </a:t>
            </a:r>
          </a:p>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lkduster"/>
                <a:cs typeface="Chalkduster"/>
              </a:rPr>
              <a:t>AND applies ownership </a:t>
            </a:r>
          </a:p>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lkduster"/>
                <a:cs typeface="Chalkduster"/>
              </a:rPr>
              <a:t>of their behaviors.</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46463214"/>
      </p:ext>
    </p:extLst>
  </p:cSld>
  <p:clrMapOvr>
    <a:masterClrMapping/>
  </p:clrMapOvr>
  <mc:AlternateContent xmlns:mc="http://schemas.openxmlformats.org/markup-compatibility/2006" xmlns:p14="http://schemas.microsoft.com/office/powerpoint/2010/main">
    <mc:Choice Requires="p14">
      <p:transition spd="slow" p14:dur="2000" advTm="48965"/>
    </mc:Choice>
    <mc:Fallback xmlns="">
      <p:transition xmlns:p14="http://schemas.microsoft.com/office/powerpoint/2010/main" spd="slow" advTm="489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yuthaya"/>
                <a:cs typeface="Ayuthaya"/>
              </a:rPr>
              <a:t>Write in the </a:t>
            </a:r>
            <a:br>
              <a:rPr lang="en-US" dirty="0" smtClean="0">
                <a:latin typeface="Ayuthaya"/>
                <a:cs typeface="Ayuthaya"/>
              </a:rPr>
            </a:br>
            <a:r>
              <a:rPr lang="en-US" b="1" dirty="0" smtClean="0">
                <a:latin typeface="Ayuthaya"/>
                <a:cs typeface="Ayuthaya"/>
              </a:rPr>
              <a:t>PRESENT TENSE</a:t>
            </a:r>
            <a:endParaRPr lang="en-US" b="1" dirty="0">
              <a:latin typeface="Ayuthaya"/>
              <a:cs typeface="Ayuthaya"/>
            </a:endParaRPr>
          </a:p>
        </p:txBody>
      </p:sp>
      <p:sp>
        <p:nvSpPr>
          <p:cNvPr id="3" name="Vertical Text Placeholder 2"/>
          <p:cNvSpPr>
            <a:spLocks noGrp="1"/>
          </p:cNvSpPr>
          <p:nvPr>
            <p:ph type="body" orient="vert" idx="1"/>
          </p:nvPr>
        </p:nvSpPr>
        <p:spPr>
          <a:xfrm rot="16200000">
            <a:off x="2890769" y="242836"/>
            <a:ext cx="3873964" cy="7518795"/>
          </a:xfrm>
        </p:spPr>
        <p:txBody>
          <a:bodyPr>
            <a:noAutofit/>
          </a:bodyPr>
          <a:lstStyle/>
          <a:p>
            <a:r>
              <a:rPr lang="en-US" sz="3600" dirty="0" smtClean="0">
                <a:latin typeface="Chalkduster"/>
                <a:cs typeface="Chalkduster"/>
              </a:rPr>
              <a:t>You want behaviors now.</a:t>
            </a:r>
          </a:p>
          <a:p>
            <a:r>
              <a:rPr lang="en-US" sz="3600" dirty="0" smtClean="0">
                <a:latin typeface="Chalkduster"/>
                <a:cs typeface="Chalkduster"/>
              </a:rPr>
              <a:t>In the present.</a:t>
            </a:r>
          </a:p>
          <a:p>
            <a:r>
              <a:rPr lang="en-US" sz="3600" dirty="0" smtClean="0">
                <a:latin typeface="Chalkduster"/>
                <a:cs typeface="Chalkduster"/>
              </a:rPr>
              <a:t>With student intention.</a:t>
            </a:r>
          </a:p>
          <a:p>
            <a:r>
              <a:rPr lang="en-US" sz="3600" dirty="0" smtClean="0">
                <a:latin typeface="Chalkduster"/>
                <a:cs typeface="Chalkduster"/>
              </a:rPr>
              <a:t>The future is too late.</a:t>
            </a:r>
          </a:p>
          <a:p>
            <a:r>
              <a:rPr lang="en-US" sz="3600" dirty="0" smtClean="0">
                <a:latin typeface="Chalkduster"/>
                <a:cs typeface="Chalkduster"/>
              </a:rPr>
              <a:t>Now!</a:t>
            </a:r>
            <a:endParaRPr lang="en-US" sz="3600" dirty="0">
              <a:latin typeface="Chalkduster"/>
              <a:cs typeface="Chalkduste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9634995"/>
      </p:ext>
    </p:extLst>
  </p:cSld>
  <p:clrMapOvr>
    <a:masterClrMapping/>
  </p:clrMapOvr>
  <mc:AlternateContent xmlns:mc="http://schemas.openxmlformats.org/markup-compatibility/2006" xmlns:p14="http://schemas.microsoft.com/office/powerpoint/2010/main">
    <mc:Choice Requires="p14">
      <p:transition spd="slow" p14:dur="2000" advTm="52907"/>
    </mc:Choice>
    <mc:Fallback xmlns="">
      <p:transition xmlns:p14="http://schemas.microsoft.com/office/powerpoint/2010/main" spd="slow" advTm="529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535</TotalTime>
  <Words>2164</Words>
  <Application>Microsoft Macintosh PowerPoint</Application>
  <PresentationFormat>On-screen Show (4:3)</PresentationFormat>
  <Paragraphs>198</Paragraphs>
  <Slides>22</Slides>
  <Notes>17</Notes>
  <HiddenSlides>0</HiddenSlides>
  <MMClips>19</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Habitat</vt:lpstr>
      <vt:lpstr>Teacher TMI</vt:lpstr>
      <vt:lpstr>PowerPoint Presentation</vt:lpstr>
      <vt:lpstr>PowerPoint Presentation</vt:lpstr>
      <vt:lpstr>PowerPoint Presentation</vt:lpstr>
      <vt:lpstr>TMI: Classroom Rules</vt:lpstr>
      <vt:lpstr>PowerPoint Presentation</vt:lpstr>
      <vt:lpstr>Delete the word “Try”</vt:lpstr>
      <vt:lpstr>Write in the  FIRST PERSON</vt:lpstr>
      <vt:lpstr>Write in the  PRESENT TENSE</vt:lpstr>
      <vt:lpstr>Your wording needs to be  INSTRUCTIVE</vt:lpstr>
      <vt:lpstr>Shorten each rule to its CRITICAL,MINIMAL FORM.  </vt:lpstr>
      <vt:lpstr>POST, PUBLISH, and DISTRIBUTE</vt:lpstr>
      <vt:lpstr>PowerPoint Presentation</vt:lpstr>
      <vt:lpstr>PowerPoint Presentation</vt:lpstr>
      <vt:lpstr>Teacher TMI Ten Minutes of Information</vt:lpstr>
      <vt:lpstr>PowerPoint Presentation</vt:lpstr>
      <vt:lpstr>R E C I T E often during the day</vt:lpstr>
      <vt:lpstr>SHOW G R A T I T U D E</vt:lpstr>
      <vt:lpstr>Q U O T E the R U L E S</vt:lpstr>
      <vt:lpstr>Criteria for establishing classroom behavior guidelines:   Write your entire list of desired behaviors without consulting students. Then decide to post/publish OR to allow students to create a practical list OR to lead a discussion with students and use leading questions to elicit a list of expectations you want. Remove words like, “No,” “Not,” “Never.” This allows your rarely used “No!” to mean more. Delete the word “try”. The goal is to have students “Do” rather that just “Try.” Write in first person. This insists the student develops ownership of the goal. Write in present tense. The future is too late.  We want the behavior now. Use instructive words. Without direction, students decide on their own what to do.  Shorten each to its critical form.  Dissertations often cloud the issue and open the subject for debate. Post, publish, and distribute to all stakeholders with consent of the students. This builds community.  Allows ownership. Recite together, often.  Repetition helps to lock in the expectations and models wording for students to use with each other.   Show gratitude for compliance often.  Give power to the Bright Side! Let it grow.  Affirm appropriate behaviors.  Redirect student behaviors by quoting the guideline. This removes or minimizes confrontation or undesired negative attention.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Criteria for establishing classroom behavior guidelines:   Write your entire list of desired behaviors without consulting students. Then decide to post/publish OR to allow students to create a practical list OR to lead a discussion with students and use leading questions to elicit a list of expectations you want. Remove words like, “No,” “Not,” “Never.” This allows your rarely used “No!” to mean more. Delete the word “try”. The goal is to have students “Do” rather that just “Try.” Write in first person. This insists the student develops ownership of the goal. Write in present tense. The future is too late.  We want the behavior now. Use instructive words. Without direction, students decide on their own what to do.  Shorten each to its critical form.  Dissertations often cloud the issue and open the subject for debate. Post, publish, and distribute to all stakeholders with consent of the students. This builds community.  Allows ownership. Recite together, often.  Repetition helps to lock in the expectations and models wording for students to use with each other.   Show gratitude for compliance often.  Give power to the Bright Side! Let it grow.  Affirm appropriate behaviors.  Redirect student behaviors by quoting the guideline. This removes or minimizes confrontation or undesired negative attention.  </dc:title>
  <dc:creator>Mary</dc:creator>
  <cp:lastModifiedBy>Mary</cp:lastModifiedBy>
  <cp:revision>47</cp:revision>
  <dcterms:created xsi:type="dcterms:W3CDTF">2014-07-23T01:30:45Z</dcterms:created>
  <dcterms:modified xsi:type="dcterms:W3CDTF">2014-07-27T03:55:29Z</dcterms:modified>
</cp:coreProperties>
</file>