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0" r:id="rId5"/>
    <p:sldId id="291" r:id="rId6"/>
    <p:sldId id="293" r:id="rId7"/>
    <p:sldId id="292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7" r:id="rId16"/>
    <p:sldId id="269" r:id="rId17"/>
    <p:sldId id="285" r:id="rId18"/>
    <p:sldId id="270" r:id="rId19"/>
    <p:sldId id="268" r:id="rId20"/>
    <p:sldId id="286" r:id="rId21"/>
    <p:sldId id="271" r:id="rId22"/>
    <p:sldId id="272" r:id="rId23"/>
    <p:sldId id="273" r:id="rId24"/>
    <p:sldId id="274" r:id="rId25"/>
    <p:sldId id="275" r:id="rId26"/>
    <p:sldId id="288" r:id="rId27"/>
    <p:sldId id="287" r:id="rId28"/>
    <p:sldId id="276" r:id="rId29"/>
    <p:sldId id="281" r:id="rId30"/>
    <p:sldId id="282" r:id="rId31"/>
    <p:sldId id="289" r:id="rId32"/>
    <p:sldId id="280" r:id="rId33"/>
    <p:sldId id="284" r:id="rId34"/>
    <p:sldId id="283" r:id="rId35"/>
    <p:sldId id="277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29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24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eacherTMI@us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Teaching Reading </a:t>
            </a:r>
            <a:br>
              <a:rPr lang="en-US" sz="3200" dirty="0" smtClean="0"/>
            </a:br>
            <a:r>
              <a:rPr lang="en-US" sz="2400" dirty="0" smtClean="0"/>
              <a:t>within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Subject Content Areas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TeacherTMI@usa.com</a:t>
            </a:r>
            <a:endParaRPr lang="en-US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20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“Check out” </a:t>
            </a:r>
          </a:p>
          <a:p>
            <a:pPr marL="0" indent="0" algn="ctr">
              <a:buNone/>
            </a:pPr>
            <a:r>
              <a:rPr lang="en-US" sz="4400" b="1" dirty="0"/>
              <a:t>m</a:t>
            </a:r>
            <a:r>
              <a:rPr lang="en-US" sz="4400" b="1" dirty="0" smtClean="0"/>
              <a:t>eans to label, to name, to list, </a:t>
            </a:r>
          </a:p>
          <a:p>
            <a:pPr marL="0" indent="0" algn="ctr">
              <a:buNone/>
            </a:pPr>
            <a:r>
              <a:rPr lang="en-US" sz="4400" b="1" dirty="0" smtClean="0"/>
              <a:t>to talk about, to stare at, to point to…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104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576072"/>
            <a:ext cx="9601196" cy="52997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Dependent upon teacher style, </a:t>
            </a:r>
          </a:p>
          <a:p>
            <a:pPr marL="0" indent="0" algn="ctr">
              <a:buNone/>
            </a:pPr>
            <a:r>
              <a:rPr lang="en-US" sz="3200" b="1" dirty="0" smtClean="0"/>
              <a:t>the time available, student momentary need…</a:t>
            </a:r>
          </a:p>
          <a:p>
            <a:pPr marL="0" indent="0" algn="ctr">
              <a:buNone/>
            </a:pPr>
            <a:r>
              <a:rPr lang="en-US" sz="3200" b="1" dirty="0" smtClean="0"/>
              <a:t>determine this activity to be: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0" indent="0" algn="ctr">
              <a:buNone/>
            </a:pPr>
            <a:r>
              <a:rPr lang="en-US" sz="3600" b="1" dirty="0" smtClean="0"/>
              <a:t>written or verbal, </a:t>
            </a:r>
          </a:p>
          <a:p>
            <a:pPr marL="0" indent="0" algn="ctr">
              <a:buNone/>
            </a:pPr>
            <a:r>
              <a:rPr lang="en-US" sz="3600" b="1" dirty="0" smtClean="0"/>
              <a:t>independent or partnered,</a:t>
            </a:r>
          </a:p>
          <a:p>
            <a:pPr marL="0" indent="0" algn="ctr">
              <a:buNone/>
            </a:pPr>
            <a:r>
              <a:rPr lang="en-US" sz="3600" b="1" dirty="0" smtClean="0"/>
              <a:t>90 seconds or 5 minutes…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1424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7856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Written</a:t>
            </a:r>
            <a:r>
              <a:rPr lang="en-US" dirty="0" smtClean="0"/>
              <a:t> if you need student </a:t>
            </a:r>
            <a:r>
              <a:rPr lang="en-US" b="1" dirty="0" smtClean="0">
                <a:solidFill>
                  <a:srgbClr val="00B050"/>
                </a:solidFill>
              </a:rPr>
              <a:t>accountability</a:t>
            </a:r>
            <a:r>
              <a:rPr lang="en-US" dirty="0" smtClean="0"/>
              <a:t> and classroom </a:t>
            </a:r>
            <a:r>
              <a:rPr lang="en-US" b="1" dirty="0" smtClean="0">
                <a:solidFill>
                  <a:srgbClr val="00B050"/>
                </a:solidFill>
              </a:rPr>
              <a:t>calm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/>
              <a:t>Verbal</a:t>
            </a:r>
            <a:r>
              <a:rPr lang="en-US" dirty="0" smtClean="0"/>
              <a:t> if you need students to </a:t>
            </a:r>
            <a:r>
              <a:rPr lang="en-US" b="1" dirty="0" smtClean="0">
                <a:solidFill>
                  <a:srgbClr val="00B050"/>
                </a:solidFill>
              </a:rPr>
              <a:t>model</a:t>
            </a:r>
            <a:r>
              <a:rPr lang="en-US" dirty="0" smtClean="0"/>
              <a:t> for each other or to </a:t>
            </a:r>
            <a:r>
              <a:rPr lang="en-US" b="1" dirty="0" smtClean="0">
                <a:solidFill>
                  <a:srgbClr val="00B050"/>
                </a:solidFill>
              </a:rPr>
              <a:t>conjure enthusiasm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Independent</a:t>
            </a:r>
            <a:r>
              <a:rPr lang="en-US" dirty="0" smtClean="0"/>
              <a:t> if this is students’ </a:t>
            </a:r>
            <a:r>
              <a:rPr lang="en-US" b="1" dirty="0" smtClean="0">
                <a:solidFill>
                  <a:srgbClr val="00B050"/>
                </a:solidFill>
              </a:rPr>
              <a:t>first time </a:t>
            </a:r>
            <a:r>
              <a:rPr lang="en-US" dirty="0" smtClean="0"/>
              <a:t>so you can see they each </a:t>
            </a:r>
            <a:r>
              <a:rPr lang="en-US" b="1" dirty="0" smtClean="0">
                <a:solidFill>
                  <a:srgbClr val="00B050"/>
                </a:solidFill>
              </a:rPr>
              <a:t>“get it”.</a:t>
            </a:r>
          </a:p>
          <a:p>
            <a:pPr marL="0" indent="0">
              <a:buNone/>
            </a:pPr>
            <a:r>
              <a:rPr lang="en-US" b="1" dirty="0" smtClean="0"/>
              <a:t>Partner</a:t>
            </a:r>
            <a:r>
              <a:rPr lang="en-US" dirty="0" smtClean="0"/>
              <a:t> when students need </a:t>
            </a:r>
            <a:r>
              <a:rPr lang="en-US" b="1" dirty="0" smtClean="0">
                <a:solidFill>
                  <a:srgbClr val="00B050"/>
                </a:solidFill>
              </a:rPr>
              <a:t>social </a:t>
            </a:r>
            <a:r>
              <a:rPr lang="en-US" dirty="0" smtClean="0"/>
              <a:t>or talk time, but need to </a:t>
            </a:r>
            <a:r>
              <a:rPr lang="en-US" dirty="0" smtClean="0">
                <a:solidFill>
                  <a:srgbClr val="00B050"/>
                </a:solidFill>
              </a:rPr>
              <a:t>stay on target.</a:t>
            </a:r>
          </a:p>
          <a:p>
            <a:pPr marL="0" indent="0">
              <a:buNone/>
            </a:pPr>
            <a:r>
              <a:rPr lang="en-US" b="1" dirty="0"/>
              <a:t>Q</a:t>
            </a:r>
            <a:r>
              <a:rPr lang="en-US" b="1" dirty="0" smtClean="0"/>
              <a:t>uick</a:t>
            </a:r>
            <a:r>
              <a:rPr lang="en-US" dirty="0" smtClean="0"/>
              <a:t> survey time if time is short or if students </a:t>
            </a:r>
            <a:r>
              <a:rPr lang="en-US" b="1" dirty="0" smtClean="0">
                <a:solidFill>
                  <a:srgbClr val="00B050"/>
                </a:solidFill>
              </a:rPr>
              <a:t>already engaged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Belabor</a:t>
            </a:r>
            <a:r>
              <a:rPr lang="en-US" dirty="0" smtClean="0"/>
              <a:t> time to </a:t>
            </a:r>
            <a:r>
              <a:rPr lang="en-US" b="1" dirty="0" smtClean="0">
                <a:solidFill>
                  <a:srgbClr val="00B050"/>
                </a:solidFill>
              </a:rPr>
              <a:t>lock in </a:t>
            </a:r>
            <a:r>
              <a:rPr lang="en-US" dirty="0" smtClean="0"/>
              <a:t>the skill, and to </a:t>
            </a:r>
            <a:r>
              <a:rPr lang="en-US" b="1" dirty="0" smtClean="0">
                <a:solidFill>
                  <a:srgbClr val="00B050"/>
                </a:solidFill>
              </a:rPr>
              <a:t>streamline</a:t>
            </a:r>
            <a:r>
              <a:rPr lang="en-US" dirty="0" smtClean="0"/>
              <a:t> the theme and topic.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2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Remember…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The purpose of the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SURVEY</a:t>
            </a:r>
          </a:p>
          <a:p>
            <a:pPr marL="0" indent="0" algn="ctr">
              <a:buNone/>
            </a:pPr>
            <a:r>
              <a:rPr lang="en-US" sz="4400" b="1" dirty="0" smtClean="0"/>
              <a:t> is to establish the students’ </a:t>
            </a:r>
            <a:r>
              <a:rPr lang="en-US" sz="4400" b="1" dirty="0" smtClean="0">
                <a:solidFill>
                  <a:srgbClr val="00B050"/>
                </a:solidFill>
              </a:rPr>
              <a:t>mindset</a:t>
            </a:r>
            <a:r>
              <a:rPr lang="en-US" sz="4400" b="1" dirty="0" smtClean="0"/>
              <a:t>…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0641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Step Two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7200" b="1" dirty="0" smtClean="0">
                <a:solidFill>
                  <a:srgbClr val="00B050"/>
                </a:solidFill>
              </a:rPr>
              <a:t>Question</a:t>
            </a: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Magnetize</a:t>
            </a:r>
            <a:r>
              <a:rPr lang="en-US" sz="4400" b="1" dirty="0" smtClean="0"/>
              <a:t> </a:t>
            </a:r>
          </a:p>
          <a:p>
            <a:pPr marL="0" indent="0" algn="ctr">
              <a:buNone/>
            </a:pPr>
            <a:r>
              <a:rPr lang="en-US" sz="4400" b="1" dirty="0" smtClean="0"/>
              <a:t>students’ minds </a:t>
            </a:r>
          </a:p>
          <a:p>
            <a:pPr marL="0" indent="0" algn="ctr">
              <a:buNone/>
            </a:pPr>
            <a:r>
              <a:rPr lang="en-US" sz="4400" b="1" dirty="0" smtClean="0"/>
              <a:t>to collect information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2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1024129"/>
            <a:ext cx="9689590" cy="10698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uild student </a:t>
            </a:r>
            <a:r>
              <a:rPr lang="en-US" b="1" dirty="0" smtClean="0">
                <a:solidFill>
                  <a:srgbClr val="00B050"/>
                </a:solidFill>
              </a:rPr>
              <a:t>curiosity </a:t>
            </a:r>
            <a:r>
              <a:rPr lang="en-US" b="1" dirty="0"/>
              <a:t>about upcoming reading and information.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Have students…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184" y="3218688"/>
            <a:ext cx="8281412" cy="2657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…</a:t>
            </a:r>
            <a:r>
              <a:rPr lang="en-US" sz="2800" b="1" dirty="0" smtClean="0">
                <a:solidFill>
                  <a:srgbClr val="00B050"/>
                </a:solidFill>
              </a:rPr>
              <a:t>show</a:t>
            </a:r>
            <a:r>
              <a:rPr lang="en-US" sz="2800" b="1" dirty="0" smtClean="0"/>
              <a:t> each other what is most interesting.</a:t>
            </a:r>
          </a:p>
          <a:p>
            <a:pPr marL="0" indent="0">
              <a:buNone/>
            </a:pPr>
            <a:r>
              <a:rPr lang="en-US" sz="2800" b="1" dirty="0" smtClean="0"/>
              <a:t>…</a:t>
            </a:r>
            <a:r>
              <a:rPr lang="en-US" sz="2800" b="1" dirty="0" smtClean="0">
                <a:solidFill>
                  <a:srgbClr val="00B050"/>
                </a:solidFill>
              </a:rPr>
              <a:t>ask</a:t>
            </a:r>
            <a:r>
              <a:rPr lang="en-US" sz="2800" b="1" dirty="0" smtClean="0"/>
              <a:t> questions about what they see.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…</a:t>
            </a:r>
            <a:r>
              <a:rPr lang="en-US" sz="2800" b="1" dirty="0" smtClean="0">
                <a:solidFill>
                  <a:srgbClr val="00B050"/>
                </a:solidFill>
              </a:rPr>
              <a:t>tell</a:t>
            </a:r>
            <a:r>
              <a:rPr lang="en-US" sz="2800" b="1" dirty="0" smtClean="0"/>
              <a:t> what they see that makes them curious.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86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471" y="2556932"/>
            <a:ext cx="810158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Curiosity is education’s </a:t>
            </a:r>
            <a:r>
              <a:rPr lang="en-US" sz="2800" b="1" dirty="0" smtClean="0">
                <a:solidFill>
                  <a:srgbClr val="00B050"/>
                </a:solidFill>
              </a:rPr>
              <a:t>natural fuel</a:t>
            </a:r>
            <a:r>
              <a:rPr lang="en-US" sz="2800" b="1" dirty="0" smtClean="0"/>
              <a:t>…</a:t>
            </a:r>
          </a:p>
          <a:p>
            <a:pPr marL="0" indent="0">
              <a:buNone/>
            </a:pPr>
            <a:r>
              <a:rPr lang="en-US" sz="2800" b="1" dirty="0" smtClean="0"/>
              <a:t>You want students to remain curious.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Curiosity </a:t>
            </a:r>
            <a:r>
              <a:rPr lang="en-US" sz="2800" b="1" dirty="0" smtClean="0">
                <a:solidFill>
                  <a:srgbClr val="00B050"/>
                </a:solidFill>
              </a:rPr>
              <a:t>magnetizes</a:t>
            </a:r>
            <a:r>
              <a:rPr lang="en-US" sz="2800" b="1" dirty="0" smtClean="0"/>
              <a:t> the student mind…</a:t>
            </a:r>
          </a:p>
          <a:p>
            <a:pPr marL="0" indent="0">
              <a:buNone/>
            </a:pPr>
            <a:r>
              <a:rPr lang="en-US" sz="2800" b="1" dirty="0" smtClean="0"/>
              <a:t>Readies the mind to collect information.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641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the purpose of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B050"/>
                </a:solidFill>
              </a:rPr>
              <a:t>QUESTION/CURIOSITY</a:t>
            </a:r>
          </a:p>
          <a:p>
            <a:pPr marL="0" indent="0" algn="ctr">
              <a:buNone/>
            </a:pPr>
            <a:r>
              <a:rPr lang="en-US" sz="4400" dirty="0"/>
              <a:t> is to build engagement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9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Once curiosity engages…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QUICK!  </a:t>
            </a:r>
          </a:p>
          <a:p>
            <a:pPr marL="0" indent="0" algn="ctr">
              <a:buNone/>
            </a:pPr>
            <a:r>
              <a:rPr lang="en-US" sz="4400" dirty="0" smtClean="0"/>
              <a:t>Use curiosity to move forward.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984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Step Three</a:t>
            </a:r>
            <a:br>
              <a:rPr lang="en-US" sz="2400" dirty="0" smtClean="0"/>
            </a:br>
            <a:r>
              <a:rPr lang="en-US" sz="6600" b="1" dirty="0" smtClean="0">
                <a:solidFill>
                  <a:srgbClr val="00B050"/>
                </a:solidFill>
              </a:rPr>
              <a:t>Read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528" y="2502068"/>
            <a:ext cx="10625328" cy="34323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 Reading includes </a:t>
            </a:r>
            <a:r>
              <a:rPr lang="en-US" sz="4400" b="1" dirty="0" smtClean="0">
                <a:solidFill>
                  <a:srgbClr val="00B050"/>
                </a:solidFill>
              </a:rPr>
              <a:t>decoding</a:t>
            </a:r>
            <a:r>
              <a:rPr lang="en-US" sz="4400" dirty="0" smtClean="0"/>
              <a:t> of text 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AND</a:t>
            </a:r>
            <a:r>
              <a:rPr lang="en-US" sz="4400" dirty="0" smtClean="0"/>
              <a:t> following the pattern of text </a:t>
            </a:r>
            <a:r>
              <a:rPr lang="en-US" sz="4400" b="1" dirty="0" smtClean="0">
                <a:solidFill>
                  <a:srgbClr val="00B050"/>
                </a:solidFill>
              </a:rPr>
              <a:t>organization</a:t>
            </a:r>
          </a:p>
          <a:p>
            <a:pPr marL="0" indent="0" algn="ctr">
              <a:buNone/>
            </a:pPr>
            <a:r>
              <a:rPr lang="en-US" sz="4400" dirty="0"/>
              <a:t>a</a:t>
            </a:r>
            <a:r>
              <a:rPr lang="en-US" sz="4400" dirty="0" smtClean="0"/>
              <a:t>s students absorb the 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vocabulary, information, and concepts.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3709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Reading to </a:t>
            </a:r>
            <a:r>
              <a:rPr lang="en-US" sz="4000" b="1" dirty="0" smtClean="0">
                <a:solidFill>
                  <a:srgbClr val="00B050"/>
                </a:solidFill>
              </a:rPr>
              <a:t>collect information </a:t>
            </a:r>
          </a:p>
          <a:p>
            <a:pPr marL="0" indent="0" algn="ctr">
              <a:buNone/>
            </a:pPr>
            <a:r>
              <a:rPr lang="en-US" sz="4000" b="1" dirty="0" smtClean="0"/>
              <a:t>requires a different thought process </a:t>
            </a:r>
          </a:p>
          <a:p>
            <a:pPr marL="0" indent="0" algn="ctr">
              <a:buNone/>
            </a:pPr>
            <a:r>
              <a:rPr lang="en-US" sz="4000" b="1" dirty="0" smtClean="0"/>
              <a:t>than reading literature for enjoyment…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3543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first,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Students </a:t>
            </a:r>
            <a:r>
              <a:rPr lang="en-US" sz="4400"/>
              <a:t>read </a:t>
            </a:r>
            <a:r>
              <a:rPr lang="en-US" sz="4400" smtClean="0"/>
              <a:t>only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the </a:t>
            </a:r>
            <a:r>
              <a:rPr lang="en-US" sz="4400" b="1" dirty="0">
                <a:solidFill>
                  <a:srgbClr val="00B050"/>
                </a:solidFill>
              </a:rPr>
              <a:t>introduction</a:t>
            </a:r>
            <a:r>
              <a:rPr lang="en-US" sz="4400" dirty="0"/>
              <a:t>,</a:t>
            </a:r>
          </a:p>
          <a:p>
            <a:pPr marL="0" indent="0" algn="ctr">
              <a:buNone/>
            </a:pPr>
            <a:r>
              <a:rPr lang="en-US" sz="4400" dirty="0"/>
              <a:t>the </a:t>
            </a:r>
            <a:r>
              <a:rPr lang="en-US" sz="4400" b="1" dirty="0" smtClean="0">
                <a:solidFill>
                  <a:srgbClr val="00B050"/>
                </a:solidFill>
              </a:rPr>
              <a:t>summary</a:t>
            </a:r>
            <a:r>
              <a:rPr lang="en-US" sz="4400" dirty="0" smtClean="0"/>
              <a:t>,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the lesson </a:t>
            </a:r>
            <a:r>
              <a:rPr lang="en-US" sz="4400" b="1" dirty="0">
                <a:solidFill>
                  <a:srgbClr val="00B050"/>
                </a:solidFill>
              </a:rPr>
              <a:t>questions</a:t>
            </a:r>
            <a:r>
              <a:rPr lang="en-US" sz="4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1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(Introductions and summaries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include almost 80%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of the </a:t>
            </a:r>
            <a:r>
              <a:rPr lang="en-US" sz="4400" dirty="0" smtClean="0">
                <a:solidFill>
                  <a:srgbClr val="00B050"/>
                </a:solidFill>
              </a:rPr>
              <a:t>critical information</a:t>
            </a:r>
            <a:r>
              <a:rPr lang="en-US" dirty="0" smtClean="0">
                <a:solidFill>
                  <a:srgbClr val="00B050"/>
                </a:solidFill>
              </a:rPr>
              <a:t>.)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3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dirty="0" smtClean="0"/>
              <a:t>The lesson’s </a:t>
            </a:r>
          </a:p>
          <a:p>
            <a:pPr marL="0" indent="0" algn="ctr">
              <a:buNone/>
            </a:pPr>
            <a:r>
              <a:rPr lang="en-US" sz="4400" dirty="0" smtClean="0"/>
              <a:t>questions and culmination activities </a:t>
            </a:r>
          </a:p>
          <a:p>
            <a:pPr marL="0" indent="0" algn="ctr">
              <a:buNone/>
            </a:pPr>
            <a:r>
              <a:rPr lang="en-US" sz="4400" dirty="0" smtClean="0"/>
              <a:t>forewarn students </a:t>
            </a:r>
          </a:p>
          <a:p>
            <a:pPr marL="0" indent="0" algn="ctr">
              <a:buNone/>
            </a:pPr>
            <a:r>
              <a:rPr lang="en-US" sz="4400" dirty="0" smtClean="0"/>
              <a:t>what they need to </a:t>
            </a:r>
            <a:r>
              <a:rPr lang="en-US" sz="4400" b="1" dirty="0" smtClean="0">
                <a:solidFill>
                  <a:srgbClr val="00B050"/>
                </a:solidFill>
              </a:rPr>
              <a:t>remember</a:t>
            </a:r>
            <a:r>
              <a:rPr lang="en-US" sz="4400" dirty="0" smtClean="0"/>
              <a:t> </a:t>
            </a:r>
          </a:p>
          <a:p>
            <a:pPr marL="0" indent="0" algn="ctr">
              <a:buNone/>
            </a:pPr>
            <a:r>
              <a:rPr lang="en-US" sz="4400" dirty="0" smtClean="0"/>
              <a:t>from the reading.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045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Reading now has </a:t>
            </a:r>
            <a:r>
              <a:rPr lang="en-US" sz="4400" b="1" dirty="0" smtClean="0">
                <a:solidFill>
                  <a:srgbClr val="00B050"/>
                </a:solidFill>
              </a:rPr>
              <a:t>purpose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Desire </a:t>
            </a:r>
            <a:r>
              <a:rPr lang="en-US" sz="4400" b="1" dirty="0" smtClean="0">
                <a:solidFill>
                  <a:schemeClr val="tx1"/>
                </a:solidFill>
              </a:rPr>
              <a:t>to read has been piqued.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Reading itself has </a:t>
            </a:r>
            <a:r>
              <a:rPr lang="en-US" sz="4400" b="1" dirty="0" smtClean="0">
                <a:solidFill>
                  <a:srgbClr val="00B050"/>
                </a:solidFill>
              </a:rPr>
              <a:t>momentum.</a:t>
            </a:r>
          </a:p>
        </p:txBody>
      </p:sp>
    </p:spTree>
    <p:extLst>
      <p:ext uri="{BB962C8B-B14F-4D97-AF65-F5344CB8AC3E}">
        <p14:creationId xmlns:p14="http://schemas.microsoft.com/office/powerpoint/2010/main" val="378638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6" y="2556932"/>
            <a:ext cx="1055217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A</a:t>
            </a:r>
            <a:r>
              <a:rPr lang="en-US" sz="4000" b="1" dirty="0" smtClean="0"/>
              <a:t>ssign limited sections of </a:t>
            </a:r>
            <a:r>
              <a:rPr lang="en-US" sz="4000" b="1" dirty="0" smtClean="0">
                <a:solidFill>
                  <a:srgbClr val="00B050"/>
                </a:solidFill>
              </a:rPr>
              <a:t>independent reading</a:t>
            </a:r>
            <a:r>
              <a:rPr lang="en-US" sz="4000" b="1" dirty="0" smtClean="0"/>
              <a:t> </a:t>
            </a:r>
          </a:p>
          <a:p>
            <a:pPr marL="0" indent="0" algn="ctr">
              <a:buNone/>
            </a:pPr>
            <a:r>
              <a:rPr lang="en-US" sz="4000" b="1" dirty="0" smtClean="0"/>
              <a:t>OR</a:t>
            </a:r>
          </a:p>
          <a:p>
            <a:pPr marL="0" indent="0" algn="ctr">
              <a:buNone/>
            </a:pPr>
            <a:r>
              <a:rPr lang="en-US" sz="4000" b="1" dirty="0"/>
              <a:t>I</a:t>
            </a:r>
            <a:r>
              <a:rPr lang="en-US" sz="4000" b="1" dirty="0" smtClean="0"/>
              <a:t>nclude all students in </a:t>
            </a:r>
            <a:r>
              <a:rPr lang="en-US" sz="4000" b="1" dirty="0" smtClean="0">
                <a:solidFill>
                  <a:srgbClr val="00B050"/>
                </a:solidFill>
              </a:rPr>
              <a:t>guided reading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16736" y="841248"/>
            <a:ext cx="941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Decide how students will record or collect information.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31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Independent reading is assigned </a:t>
            </a:r>
          </a:p>
          <a:p>
            <a:pPr marL="0" indent="0" algn="ctr">
              <a:buNone/>
            </a:pPr>
            <a:r>
              <a:rPr lang="en-US" sz="4400" b="1" dirty="0" smtClean="0"/>
              <a:t>in </a:t>
            </a:r>
            <a:r>
              <a:rPr lang="en-US" sz="4400" b="1" dirty="0" smtClean="0">
                <a:solidFill>
                  <a:srgbClr val="00B050"/>
                </a:solidFill>
              </a:rPr>
              <a:t>sections, </a:t>
            </a:r>
            <a:r>
              <a:rPr lang="en-US" sz="4400" b="1" dirty="0" smtClean="0">
                <a:solidFill>
                  <a:schemeClr val="tx1"/>
                </a:solidFill>
              </a:rPr>
              <a:t>with a finite </a:t>
            </a:r>
            <a:r>
              <a:rPr lang="en-US" sz="4400" b="1" dirty="0" smtClean="0">
                <a:solidFill>
                  <a:srgbClr val="00B050"/>
                </a:solidFill>
              </a:rPr>
              <a:t>purpose,</a:t>
            </a:r>
          </a:p>
          <a:p>
            <a:pPr marL="0" indent="0" algn="ctr">
              <a:buNone/>
            </a:pPr>
            <a:r>
              <a:rPr lang="en-US" sz="4400" b="1" dirty="0"/>
              <a:t>w</a:t>
            </a:r>
            <a:r>
              <a:rPr lang="en-US" sz="4400" b="1" dirty="0" smtClean="0"/>
              <a:t>ith momentary </a:t>
            </a:r>
            <a:r>
              <a:rPr lang="en-US" sz="4400" b="1" dirty="0" smtClean="0">
                <a:solidFill>
                  <a:srgbClr val="00B050"/>
                </a:solidFill>
              </a:rPr>
              <a:t>deadlines</a:t>
            </a:r>
            <a:r>
              <a:rPr lang="en-US" sz="4400" b="1" dirty="0" smtClean="0"/>
              <a:t>,</a:t>
            </a:r>
          </a:p>
          <a:p>
            <a:pPr marL="0" indent="0" algn="ctr">
              <a:buNone/>
            </a:pPr>
            <a:r>
              <a:rPr lang="en-US" sz="4400" b="1" dirty="0"/>
              <a:t>w</a:t>
            </a:r>
            <a:r>
              <a:rPr lang="en-US" sz="4400" b="1" dirty="0" smtClean="0"/>
              <a:t>ith or without a </a:t>
            </a:r>
            <a:r>
              <a:rPr lang="en-US" sz="4400" b="1" dirty="0" smtClean="0">
                <a:solidFill>
                  <a:srgbClr val="00B050"/>
                </a:solidFill>
              </a:rPr>
              <a:t>graphic organizer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0120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Supported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Reading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400" dirty="0" smtClean="0"/>
              <a:t>Assists </a:t>
            </a:r>
          </a:p>
          <a:p>
            <a:pPr marL="0" indent="0" algn="ctr">
              <a:buNone/>
            </a:pPr>
            <a:r>
              <a:rPr lang="en-US" sz="4400" dirty="0" smtClean="0"/>
              <a:t>acquisition </a:t>
            </a:r>
            <a:r>
              <a:rPr lang="en-US" sz="4400" dirty="0"/>
              <a:t>of content information 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and </a:t>
            </a:r>
            <a:r>
              <a:rPr lang="en-US" sz="4400" dirty="0"/>
              <a:t>concept 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7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23703" cy="33189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B050"/>
                </a:solidFill>
              </a:rPr>
              <a:t>READING</a:t>
            </a:r>
          </a:p>
          <a:p>
            <a:pPr marL="0" indent="0" algn="ctr">
              <a:buNone/>
            </a:pPr>
            <a:r>
              <a:rPr lang="en-US" sz="4400" dirty="0"/>
              <a:t>i</a:t>
            </a:r>
            <a:r>
              <a:rPr lang="en-US" sz="4400" dirty="0" smtClean="0"/>
              <a:t>s for collecting target </a:t>
            </a:r>
            <a:r>
              <a:rPr lang="en-US" sz="4400" dirty="0" smtClean="0">
                <a:solidFill>
                  <a:srgbClr val="00B050"/>
                </a:solidFill>
              </a:rPr>
              <a:t>information</a:t>
            </a:r>
            <a:r>
              <a:rPr lang="en-US" sz="4400" dirty="0" smtClean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7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tx1"/>
                </a:solidFill>
              </a:rPr>
              <a:t>Step Four</a:t>
            </a:r>
            <a:r>
              <a:rPr lang="en-US" sz="6600" b="1" dirty="0" smtClean="0">
                <a:solidFill>
                  <a:srgbClr val="00B050"/>
                </a:solidFill>
              </a:rPr>
              <a:t/>
            </a:r>
            <a:br>
              <a:rPr lang="en-US" sz="6600" b="1" dirty="0" smtClean="0">
                <a:solidFill>
                  <a:srgbClr val="00B050"/>
                </a:solidFill>
              </a:rPr>
            </a:br>
            <a:r>
              <a:rPr lang="en-US" sz="6600" b="1" dirty="0" smtClean="0">
                <a:solidFill>
                  <a:srgbClr val="00B050"/>
                </a:solidFill>
              </a:rPr>
              <a:t>Recite 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392" y="2368296"/>
            <a:ext cx="9906000" cy="3630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3600" b="1" dirty="0" smtClean="0"/>
              <a:t>Students recite </a:t>
            </a:r>
          </a:p>
          <a:p>
            <a:pPr marL="0" indent="0" algn="ctr">
              <a:buNone/>
            </a:pPr>
            <a:r>
              <a:rPr lang="en-US" sz="3600" b="1" dirty="0" smtClean="0"/>
              <a:t>what they know </a:t>
            </a:r>
          </a:p>
          <a:p>
            <a:pPr marL="0" indent="0" algn="ctr">
              <a:buNone/>
            </a:pPr>
            <a:r>
              <a:rPr lang="en-US" sz="3600" b="1" dirty="0"/>
              <a:t>v</a:t>
            </a:r>
            <a:r>
              <a:rPr lang="en-US" sz="3600" b="1" dirty="0" smtClean="0"/>
              <a:t>ia </a:t>
            </a:r>
            <a:r>
              <a:rPr lang="en-US" sz="3600" b="1" dirty="0" smtClean="0">
                <a:solidFill>
                  <a:srgbClr val="00B050"/>
                </a:solidFill>
              </a:rPr>
              <a:t>teacher prescribed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questions and assignments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593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b="1" dirty="0" smtClean="0"/>
              <a:t>Teacher prescribes</a:t>
            </a:r>
          </a:p>
          <a:p>
            <a:pPr marL="0" indent="0" algn="ctr">
              <a:buNone/>
            </a:pPr>
            <a:r>
              <a:rPr lang="en-US" sz="4400" b="1" dirty="0" smtClean="0"/>
              <a:t>with </a:t>
            </a:r>
            <a:r>
              <a:rPr lang="en-US" sz="4400" b="1" dirty="0"/>
              <a:t>a focus on </a:t>
            </a:r>
            <a:r>
              <a:rPr lang="en-US" sz="4400" b="1" dirty="0">
                <a:solidFill>
                  <a:srgbClr val="00B050"/>
                </a:solidFill>
              </a:rPr>
              <a:t>core </a:t>
            </a:r>
            <a:r>
              <a:rPr lang="en-US" sz="4400" b="1" dirty="0" smtClean="0">
                <a:solidFill>
                  <a:srgbClr val="00B050"/>
                </a:solidFill>
              </a:rPr>
              <a:t>standards,</a:t>
            </a:r>
            <a:r>
              <a:rPr lang="en-US" sz="4400" b="1" dirty="0" smtClean="0"/>
              <a:t> </a:t>
            </a: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allowing</a:t>
            </a:r>
            <a:r>
              <a:rPr lang="en-US" sz="4400" b="1" dirty="0">
                <a:solidFill>
                  <a:srgbClr val="00B050"/>
                </a:solidFill>
              </a:rPr>
              <a:t> time and materials </a:t>
            </a:r>
          </a:p>
          <a:p>
            <a:pPr marL="0" indent="0" algn="ctr">
              <a:buNone/>
            </a:pPr>
            <a:r>
              <a:rPr lang="en-US" sz="4400" b="1" dirty="0" smtClean="0"/>
              <a:t> that fulfill the </a:t>
            </a:r>
            <a:r>
              <a:rPr lang="en-US" sz="4400" b="1" dirty="0" smtClean="0">
                <a:solidFill>
                  <a:srgbClr val="00B050"/>
                </a:solidFill>
              </a:rPr>
              <a:t>modality needs </a:t>
            </a:r>
            <a:r>
              <a:rPr lang="en-US" sz="4400" b="1" dirty="0" smtClean="0"/>
              <a:t>of students.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6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Reading to collect information </a:t>
            </a:r>
          </a:p>
          <a:p>
            <a:pPr marL="0" indent="0" algn="ctr">
              <a:buNone/>
            </a:pPr>
            <a:r>
              <a:rPr lang="en-US" sz="4000" b="1" dirty="0" smtClean="0"/>
              <a:t>requires a cognitive process </a:t>
            </a:r>
          </a:p>
          <a:p>
            <a:pPr marL="0" indent="0" algn="ctr">
              <a:buNone/>
            </a:pPr>
            <a:r>
              <a:rPr lang="en-US" sz="4000" b="1" dirty="0" smtClean="0"/>
              <a:t>that begins </a:t>
            </a:r>
            <a:r>
              <a:rPr lang="en-US" sz="4000" b="1" dirty="0" smtClean="0">
                <a:solidFill>
                  <a:srgbClr val="00B050"/>
                </a:solidFill>
              </a:rPr>
              <a:t>before</a:t>
            </a:r>
            <a:r>
              <a:rPr lang="en-US" sz="4000" b="1" dirty="0" smtClean="0"/>
              <a:t> decoding text…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3355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593508"/>
            <a:ext cx="10186416" cy="3318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Modalities refer to </a:t>
            </a:r>
          </a:p>
          <a:p>
            <a:pPr marL="0" indent="0" algn="ctr">
              <a:buNone/>
            </a:pPr>
            <a:r>
              <a:rPr lang="en-US" sz="2800" b="1" dirty="0"/>
              <a:t>t</a:t>
            </a:r>
            <a:r>
              <a:rPr lang="en-US" sz="2800" b="1" dirty="0" smtClean="0"/>
              <a:t>he </a:t>
            </a:r>
            <a:r>
              <a:rPr lang="en-US" sz="2800" b="1" dirty="0" smtClean="0">
                <a:solidFill>
                  <a:srgbClr val="00B050"/>
                </a:solidFill>
              </a:rPr>
              <a:t>five senses </a:t>
            </a:r>
            <a:r>
              <a:rPr lang="en-US" sz="2800" b="1" dirty="0" smtClean="0"/>
              <a:t>plus </a:t>
            </a:r>
            <a:r>
              <a:rPr lang="en-US" sz="2800" b="1" dirty="0" smtClean="0">
                <a:solidFill>
                  <a:srgbClr val="00B050"/>
                </a:solidFill>
              </a:rPr>
              <a:t>emotional</a:t>
            </a:r>
            <a:r>
              <a:rPr lang="en-US" sz="2800" b="1" dirty="0" smtClean="0"/>
              <a:t> sense used to intake information,</a:t>
            </a:r>
          </a:p>
          <a:p>
            <a:pPr marL="0" indent="0" algn="ctr">
              <a:buNone/>
            </a:pPr>
            <a:r>
              <a:rPr lang="en-US" sz="2800" b="1" dirty="0" smtClean="0"/>
              <a:t>multiple </a:t>
            </a:r>
            <a:r>
              <a:rPr lang="en-US" sz="2800" b="1" dirty="0" smtClean="0">
                <a:solidFill>
                  <a:srgbClr val="00B050"/>
                </a:solidFill>
              </a:rPr>
              <a:t>media</a:t>
            </a:r>
            <a:r>
              <a:rPr lang="en-US" sz="2800" b="1" dirty="0" smtClean="0"/>
              <a:t> used in presenting information, and </a:t>
            </a:r>
          </a:p>
          <a:p>
            <a:pPr marL="0" indent="0" algn="ctr">
              <a:buNone/>
            </a:pPr>
            <a:r>
              <a:rPr lang="en-US" sz="2800" b="1" dirty="0" smtClean="0"/>
              <a:t>multiple </a:t>
            </a:r>
            <a:r>
              <a:rPr lang="en-US" sz="2800" b="1" dirty="0" smtClean="0">
                <a:solidFill>
                  <a:srgbClr val="00B050"/>
                </a:solidFill>
              </a:rPr>
              <a:t>methods or modes</a:t>
            </a:r>
            <a:r>
              <a:rPr lang="en-US" sz="2800" b="1" dirty="0" smtClean="0"/>
              <a:t> allowed to record learned information.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023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B050"/>
                </a:solidFill>
              </a:rPr>
              <a:t>RECITE</a:t>
            </a:r>
            <a:r>
              <a:rPr lang="en-US" sz="4400" dirty="0" smtClean="0"/>
              <a:t> </a:t>
            </a:r>
          </a:p>
          <a:p>
            <a:pPr marL="0" indent="0" algn="ctr">
              <a:buNone/>
            </a:pPr>
            <a:r>
              <a:rPr lang="en-US" sz="4400" dirty="0" smtClean="0"/>
              <a:t>is the critical opportunity </a:t>
            </a:r>
          </a:p>
          <a:p>
            <a:pPr marL="0" indent="0" algn="ctr">
              <a:buNone/>
            </a:pPr>
            <a:r>
              <a:rPr lang="en-US" sz="4400" dirty="0" smtClean="0"/>
              <a:t>for students to synthesize and process</a:t>
            </a:r>
          </a:p>
          <a:p>
            <a:pPr marL="0" indent="0" algn="ctr">
              <a:buNone/>
            </a:pPr>
            <a:r>
              <a:rPr lang="en-US" sz="4400" dirty="0"/>
              <a:t>t</a:t>
            </a:r>
            <a:r>
              <a:rPr lang="en-US" sz="4400" dirty="0" smtClean="0"/>
              <a:t>he information that is being learned.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3223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Step Five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b="1" dirty="0" smtClean="0">
                <a:solidFill>
                  <a:srgbClr val="00B050"/>
                </a:solidFill>
              </a:rPr>
              <a:t>Review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review, </a:t>
            </a:r>
          </a:p>
          <a:p>
            <a:pPr marL="0" indent="0" algn="ctr">
              <a:buNone/>
            </a:pPr>
            <a:r>
              <a:rPr lang="en-US" sz="4400" dirty="0" smtClean="0"/>
              <a:t>reread, </a:t>
            </a:r>
          </a:p>
          <a:p>
            <a:pPr marL="0" indent="0" algn="ctr">
              <a:buNone/>
            </a:pPr>
            <a:r>
              <a:rPr lang="en-US" sz="4400" dirty="0" smtClean="0"/>
              <a:t>revisit</a:t>
            </a:r>
          </a:p>
          <a:p>
            <a:pPr marL="0" indent="0" algn="ctr">
              <a:buNone/>
            </a:pPr>
            <a:r>
              <a:rPr lang="en-US" sz="4400" dirty="0"/>
              <a:t>a</a:t>
            </a:r>
            <a:r>
              <a:rPr lang="en-US" sz="4400" dirty="0" smtClean="0"/>
              <a:t>s necessary. </a:t>
            </a:r>
          </a:p>
        </p:txBody>
      </p:sp>
    </p:spTree>
    <p:extLst>
      <p:ext uri="{BB962C8B-B14F-4D97-AF65-F5344CB8AC3E}">
        <p14:creationId xmlns:p14="http://schemas.microsoft.com/office/powerpoint/2010/main" val="1981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Students </a:t>
            </a:r>
            <a:r>
              <a:rPr lang="en-US" sz="4400" dirty="0" smtClean="0"/>
              <a:t>compare 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what they have </a:t>
            </a:r>
            <a:r>
              <a:rPr lang="en-US" sz="4400" dirty="0" smtClean="0"/>
              <a:t>done 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to those </a:t>
            </a:r>
            <a:r>
              <a:rPr lang="en-US" sz="4400" dirty="0" smtClean="0">
                <a:solidFill>
                  <a:srgbClr val="00B050"/>
                </a:solidFill>
              </a:rPr>
              <a:t>forewarned expectations </a:t>
            </a:r>
          </a:p>
          <a:p>
            <a:pPr marL="0" indent="0" algn="ctr">
              <a:buNone/>
            </a:pPr>
            <a:r>
              <a:rPr lang="en-US" sz="4400" dirty="0" smtClean="0"/>
              <a:t>and to the </a:t>
            </a:r>
            <a:r>
              <a:rPr lang="en-US" sz="4400" dirty="0" smtClean="0">
                <a:solidFill>
                  <a:srgbClr val="00B050"/>
                </a:solidFill>
              </a:rPr>
              <a:t>grading rubric</a:t>
            </a:r>
            <a:r>
              <a:rPr lang="en-US" sz="4400" dirty="0" smtClean="0"/>
              <a:t>. 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2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prescribes that students…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943" y="2556932"/>
            <a:ext cx="9058653" cy="33189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dirty="0" smtClean="0">
                <a:solidFill>
                  <a:srgbClr val="00B050"/>
                </a:solidFill>
              </a:rPr>
              <a:t>compare</a:t>
            </a:r>
            <a:r>
              <a:rPr lang="en-US" dirty="0" smtClean="0"/>
              <a:t> </a:t>
            </a:r>
            <a:r>
              <a:rPr lang="en-US" dirty="0"/>
              <a:t>what they know to what they still need to find out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dirty="0" smtClean="0">
                <a:solidFill>
                  <a:srgbClr val="00B050"/>
                </a:solidFill>
              </a:rPr>
              <a:t>compare</a:t>
            </a:r>
            <a:r>
              <a:rPr lang="en-US" dirty="0" smtClean="0"/>
              <a:t> what information they have to what they still need to find 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dirty="0" smtClean="0">
                <a:solidFill>
                  <a:srgbClr val="00B050"/>
                </a:solidFill>
              </a:rPr>
              <a:t>decide</a:t>
            </a:r>
            <a:r>
              <a:rPr lang="en-US" dirty="0" smtClean="0"/>
              <a:t> </a:t>
            </a:r>
            <a:r>
              <a:rPr lang="en-US" dirty="0"/>
              <a:t>how and where </a:t>
            </a:r>
            <a:r>
              <a:rPr lang="en-US" dirty="0" smtClean="0"/>
              <a:t>and when to </a:t>
            </a:r>
            <a:r>
              <a:rPr lang="en-US" dirty="0"/>
              <a:t>find the missing information.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dirty="0" smtClean="0">
                <a:solidFill>
                  <a:srgbClr val="00B050"/>
                </a:solidFill>
              </a:rPr>
              <a:t>decide</a:t>
            </a:r>
            <a:r>
              <a:rPr lang="en-US" dirty="0" smtClean="0"/>
              <a:t> when and how they will study.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2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Review</a:t>
            </a:r>
          </a:p>
          <a:p>
            <a:pPr marL="0" indent="0" algn="ctr">
              <a:buNone/>
            </a:pPr>
            <a:r>
              <a:rPr lang="en-US" sz="4400" dirty="0"/>
              <a:t>i</a:t>
            </a:r>
            <a:r>
              <a:rPr lang="en-US" sz="4400" dirty="0" smtClean="0"/>
              <a:t>s the last opportunity </a:t>
            </a:r>
          </a:p>
          <a:p>
            <a:pPr marL="0" indent="0" algn="ctr">
              <a:buNone/>
            </a:pPr>
            <a:r>
              <a:rPr lang="en-US" sz="4400" dirty="0" smtClean="0"/>
              <a:t>for students </a:t>
            </a:r>
          </a:p>
          <a:p>
            <a:pPr marL="0" indent="0" algn="ctr">
              <a:buNone/>
            </a:pPr>
            <a:r>
              <a:rPr lang="en-US" sz="4400" dirty="0" smtClean="0"/>
              <a:t>to </a:t>
            </a:r>
            <a:r>
              <a:rPr lang="en-US" sz="4400" dirty="0" smtClean="0">
                <a:solidFill>
                  <a:srgbClr val="00B050"/>
                </a:solidFill>
              </a:rPr>
              <a:t>gather and process information.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0537" y="1325880"/>
            <a:ext cx="971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Remember…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020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SQRRR + EECH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effective teacher completes the learning sequence: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E</a:t>
            </a:r>
            <a:r>
              <a:rPr lang="en-US" sz="3600" dirty="0" smtClean="0"/>
              <a:t>xamine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E</a:t>
            </a:r>
            <a:r>
              <a:rPr lang="en-US" sz="3600" dirty="0" smtClean="0"/>
              <a:t>nrich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dirty="0" smtClean="0"/>
              <a:t>elebrate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H</a:t>
            </a:r>
            <a:r>
              <a:rPr lang="en-US" sz="3600" dirty="0" smtClean="0"/>
              <a:t>ighlight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17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EXAMINE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3991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Schedule an exam while the information is still fresh.</a:t>
            </a:r>
          </a:p>
          <a:p>
            <a:pPr marL="0" indent="0">
              <a:buNone/>
            </a:pPr>
            <a:r>
              <a:rPr lang="en-US" dirty="0" smtClean="0"/>
              <a:t>Use an exam that allows expression of </a:t>
            </a:r>
            <a:r>
              <a:rPr lang="en-US" smtClean="0"/>
              <a:t>multiple student modalities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Announce appropriate and correct answers ASAP after the exam to clarify.</a:t>
            </a:r>
          </a:p>
          <a:p>
            <a:pPr marL="0" indent="0">
              <a:buNone/>
            </a:pPr>
            <a:r>
              <a:rPr lang="en-US" dirty="0" smtClean="0"/>
              <a:t>Correct and distribute exams ASAP.</a:t>
            </a:r>
          </a:p>
        </p:txBody>
      </p:sp>
    </p:spTree>
    <p:extLst>
      <p:ext uri="{BB962C8B-B14F-4D97-AF65-F5344CB8AC3E}">
        <p14:creationId xmlns:p14="http://schemas.microsoft.com/office/powerpoint/2010/main" val="257255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ENRICH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Extend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explore</a:t>
            </a:r>
            <a:r>
              <a:rPr lang="en-US" dirty="0" smtClean="0"/>
              <a:t> the information as found in the students’ world…</a:t>
            </a:r>
          </a:p>
          <a:p>
            <a:pPr marL="0" indent="0">
              <a:buNone/>
            </a:pPr>
            <a:r>
              <a:rPr lang="en-US" dirty="0" smtClean="0"/>
              <a:t>Add to </a:t>
            </a:r>
            <a:r>
              <a:rPr lang="en-US" dirty="0" smtClean="0">
                <a:solidFill>
                  <a:srgbClr val="00B050"/>
                </a:solidFill>
              </a:rPr>
              <a:t>experience</a:t>
            </a:r>
            <a:r>
              <a:rPr lang="en-US" dirty="0" smtClean="0"/>
              <a:t> in the senses:  add food, add art, add culture…</a:t>
            </a:r>
          </a:p>
          <a:p>
            <a:pPr marL="0" indent="0">
              <a:buNone/>
            </a:pPr>
            <a:r>
              <a:rPr lang="en-US" dirty="0" smtClean="0"/>
              <a:t>Assign a </a:t>
            </a:r>
            <a:r>
              <a:rPr lang="en-US" dirty="0" smtClean="0">
                <a:solidFill>
                  <a:srgbClr val="00B050"/>
                </a:solidFill>
              </a:rPr>
              <a:t>culmination</a:t>
            </a:r>
            <a:r>
              <a:rPr lang="en-US" dirty="0" smtClean="0"/>
              <a:t> project: a report, a play, a commercial…</a:t>
            </a:r>
          </a:p>
          <a:p>
            <a:pPr marL="0" indent="0">
              <a:buNone/>
            </a:pPr>
            <a:r>
              <a:rPr lang="en-US" dirty="0" smtClean="0"/>
              <a:t>Keep the </a:t>
            </a:r>
            <a:r>
              <a:rPr lang="en-US" dirty="0" smtClean="0">
                <a:solidFill>
                  <a:srgbClr val="00B050"/>
                </a:solidFill>
              </a:rPr>
              <a:t>emotions</a:t>
            </a:r>
            <a:r>
              <a:rPr lang="en-US" dirty="0" smtClean="0"/>
              <a:t> in the positive realm!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CELEBRATE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Congratulate students on their learning.</a:t>
            </a:r>
          </a:p>
          <a:p>
            <a:pPr marL="0" indent="0">
              <a:buNone/>
            </a:pPr>
            <a:r>
              <a:rPr lang="en-US" dirty="0" smtClean="0"/>
              <a:t>Speak in terms of what they did that was appropriate and on target…</a:t>
            </a:r>
          </a:p>
          <a:p>
            <a:pPr marL="0" indent="0">
              <a:buNone/>
            </a:pPr>
            <a:r>
              <a:rPr lang="en-US" dirty="0" smtClean="0"/>
              <a:t>(Ignore the other stuff…)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7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SQRRR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Reading to Collect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PRE-READING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urvey… 1-5 minutes with collective oral participation; 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uestion… 1-5 minutes with collective, oral participation;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pre</a:t>
            </a:r>
            <a:r>
              <a:rPr lang="en-US" sz="4400" dirty="0" smtClean="0">
                <a:solidFill>
                  <a:srgbClr val="00B050"/>
                </a:solidFill>
              </a:rPr>
              <a:t>R</a:t>
            </a:r>
            <a:r>
              <a:rPr lang="en-US" dirty="0" smtClean="0"/>
              <a:t>ead …3 minutes if collective, guided</a:t>
            </a:r>
          </a:p>
        </p:txBody>
      </p:sp>
    </p:spTree>
    <p:extLst>
      <p:ext uri="{BB962C8B-B14F-4D97-AF65-F5344CB8AC3E}">
        <p14:creationId xmlns:p14="http://schemas.microsoft.com/office/powerpoint/2010/main" val="178175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576" y="3081528"/>
            <a:ext cx="10131551" cy="27943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Highlight </a:t>
            </a:r>
            <a:r>
              <a:rPr lang="en-US" dirty="0" smtClean="0"/>
              <a:t>student work…in your room, in the hall, in the office…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Highlight</a:t>
            </a:r>
            <a:r>
              <a:rPr lang="en-US" dirty="0" smtClean="0"/>
              <a:t> your satisfaction with products, efforts, the approximation of task…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Highlight </a:t>
            </a:r>
            <a:r>
              <a:rPr lang="en-US" dirty="0" smtClean="0"/>
              <a:t>positive comments heard in class and out during the process…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Highlight</a:t>
            </a:r>
            <a:r>
              <a:rPr lang="en-US" dirty="0" smtClean="0"/>
              <a:t> the positive momentum and positive emotions…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1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SQRRR+EECH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Student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Learning</a:t>
            </a:r>
            <a:r>
              <a:rPr lang="en-US" b="1" dirty="0" smtClean="0">
                <a:solidFill>
                  <a:srgbClr val="00B050"/>
                </a:solidFill>
              </a:rPr>
              <a:t> Activities:</a:t>
            </a:r>
          </a:p>
          <a:p>
            <a:pPr marL="0" indent="0" algn="ctr">
              <a:buNone/>
            </a:pPr>
            <a:r>
              <a:rPr lang="en-US" sz="3600" dirty="0" smtClean="0"/>
              <a:t>Survey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Question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/>
              <a:t>Read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/>
              <a:t>Recite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/>
              <a:t>Review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Teacher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have-to- build-classroom-culture </a:t>
            </a:r>
            <a:r>
              <a:rPr lang="en-US" b="1" dirty="0" smtClean="0">
                <a:solidFill>
                  <a:srgbClr val="00B050"/>
                </a:solidFill>
              </a:rPr>
              <a:t>Activities:</a:t>
            </a:r>
          </a:p>
          <a:p>
            <a:pPr marL="0" indent="0" algn="ctr">
              <a:buNone/>
            </a:pPr>
            <a:r>
              <a:rPr lang="en-US" sz="3600" dirty="0" smtClean="0"/>
              <a:t>Examine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/>
              <a:t>Enrich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/>
              <a:t>Celebrate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Highlight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504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Congratulations!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You have reached a </a:t>
            </a:r>
            <a:r>
              <a:rPr lang="en-US" sz="4000" b="1" dirty="0" err="1" smtClean="0">
                <a:solidFill>
                  <a:srgbClr val="00B050"/>
                </a:solidFill>
              </a:rPr>
              <a:t>SQRRREECH</a:t>
            </a:r>
            <a:r>
              <a:rPr lang="en-US" sz="4000" dirty="0" err="1" smtClean="0">
                <a:solidFill>
                  <a:srgbClr val="00B050"/>
                </a:solidFill>
              </a:rPr>
              <a:t>ing</a:t>
            </a:r>
            <a:r>
              <a:rPr lang="en-US" sz="4000" dirty="0" smtClean="0">
                <a:solidFill>
                  <a:srgbClr val="00B050"/>
                </a:solidFill>
              </a:rPr>
              <a:t> Halt!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6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9015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Ten Minutes of Information</a:t>
            </a:r>
            <a:br>
              <a:rPr lang="en-US" dirty="0" smtClean="0"/>
            </a:br>
            <a:r>
              <a:rPr lang="en-US" dirty="0" smtClean="0"/>
              <a:t>TeacherTMI@usa.com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TMI Teacher Squad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1" dirty="0" smtClean="0">
                <a:solidFill>
                  <a:schemeClr val="tx1"/>
                </a:solidFill>
              </a:rPr>
              <a:t>hanks you for viewing today’s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TMI: Teaching </a:t>
            </a:r>
            <a:r>
              <a:rPr lang="en-US" b="1" dirty="0">
                <a:solidFill>
                  <a:srgbClr val="00B050"/>
                </a:solidFill>
              </a:rPr>
              <a:t>Reading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within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Subject Content </a:t>
            </a:r>
            <a:r>
              <a:rPr lang="en-US" b="1" dirty="0" smtClean="0">
                <a:solidFill>
                  <a:srgbClr val="00B050"/>
                </a:solidFill>
              </a:rPr>
              <a:t>Areas</a:t>
            </a: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4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SQ</a:t>
            </a:r>
            <a:r>
              <a:rPr lang="en-US" b="1" dirty="0" smtClean="0">
                <a:solidFill>
                  <a:srgbClr val="00B050"/>
                </a:solidFill>
              </a:rPr>
              <a:t>RRR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dirty="0" smtClean="0"/>
              <a:t> </a:t>
            </a:r>
            <a:r>
              <a:rPr lang="en-US" sz="3800" dirty="0" smtClean="0"/>
              <a:t>Teacher determines </a:t>
            </a:r>
          </a:p>
          <a:p>
            <a:pPr marL="0" indent="0" algn="ctr">
              <a:buNone/>
            </a:pPr>
            <a:r>
              <a:rPr lang="en-US" sz="3800" dirty="0" smtClean="0"/>
              <a:t>appropriate allotment of time for:</a:t>
            </a:r>
          </a:p>
          <a:p>
            <a:pPr marL="0" indent="0" algn="ctr">
              <a:buNone/>
            </a:pPr>
            <a:r>
              <a:rPr lang="en-US" sz="4400" dirty="0" smtClean="0"/>
              <a:t> </a:t>
            </a:r>
            <a:r>
              <a:rPr lang="en-US" dirty="0" smtClean="0"/>
              <a:t>traditional </a:t>
            </a:r>
            <a:r>
              <a:rPr lang="en-US" sz="4400" b="1" dirty="0" smtClean="0">
                <a:solidFill>
                  <a:srgbClr val="00B050"/>
                </a:solidFill>
              </a:rPr>
              <a:t>R</a:t>
            </a:r>
            <a:r>
              <a:rPr lang="en-US" sz="4400" dirty="0" smtClean="0"/>
              <a:t>eading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R</a:t>
            </a:r>
            <a:r>
              <a:rPr lang="en-US" sz="4400" dirty="0" smtClean="0"/>
              <a:t>eciting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R</a:t>
            </a:r>
            <a:r>
              <a:rPr lang="en-US" sz="4400" dirty="0" smtClean="0"/>
              <a:t>eviewing</a:t>
            </a:r>
          </a:p>
        </p:txBody>
      </p:sp>
    </p:spTree>
    <p:extLst>
      <p:ext uri="{BB962C8B-B14F-4D97-AF65-F5344CB8AC3E}">
        <p14:creationId xmlns:p14="http://schemas.microsoft.com/office/powerpoint/2010/main" val="19416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52928"/>
            <a:ext cx="9601195" cy="30229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is determined by</a:t>
            </a:r>
          </a:p>
          <a:p>
            <a:pPr marL="0" indent="0" algn="ctr">
              <a:buNone/>
            </a:pPr>
            <a:r>
              <a:rPr lang="en-US" sz="2800" dirty="0"/>
              <a:t>Length of material vs. students’ abilities;</a:t>
            </a:r>
          </a:p>
          <a:p>
            <a:pPr marL="0" indent="0" algn="ctr">
              <a:buNone/>
            </a:pPr>
            <a:r>
              <a:rPr lang="en-US" sz="2800" dirty="0"/>
              <a:t>Critical nature of the content vs. students’ level of independence;</a:t>
            </a:r>
          </a:p>
          <a:p>
            <a:pPr marL="0" indent="0" algn="ctr">
              <a:buNone/>
            </a:pPr>
            <a:r>
              <a:rPr lang="en-US" sz="2800" dirty="0"/>
              <a:t>Density of content material or level of vocabulary;</a:t>
            </a:r>
          </a:p>
          <a:p>
            <a:pPr marL="0" indent="0" algn="ctr">
              <a:buNone/>
            </a:pPr>
            <a:r>
              <a:rPr lang="en-US" sz="2800" dirty="0"/>
              <a:t>Clock and calendar 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Once the SQRRR method</a:t>
            </a:r>
          </a:p>
          <a:p>
            <a:pPr marL="0" indent="0" algn="ctr">
              <a:buNone/>
            </a:pPr>
            <a:r>
              <a:rPr lang="en-US" sz="3200" dirty="0" smtClean="0"/>
              <a:t> is routine in your classroom,</a:t>
            </a:r>
          </a:p>
          <a:p>
            <a:pPr marL="0" indent="0" algn="ctr">
              <a:buNone/>
            </a:pPr>
            <a:r>
              <a:rPr lang="en-US" sz="3200" dirty="0" smtClean="0"/>
              <a:t> you may accelerate the process </a:t>
            </a:r>
          </a:p>
          <a:p>
            <a:pPr marL="0" indent="0" algn="ctr">
              <a:buNone/>
            </a:pPr>
            <a:r>
              <a:rPr lang="en-US" sz="3200" dirty="0" smtClean="0"/>
              <a:t>and encourage students to work more independently.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522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68680"/>
            <a:ext cx="9601196" cy="1417319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Step 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b="1" dirty="0" smtClean="0">
                <a:solidFill>
                  <a:srgbClr val="00B050"/>
                </a:solidFill>
              </a:rPr>
              <a:t>Survey</a:t>
            </a:r>
            <a:endParaRPr lang="en-US" sz="8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328416"/>
            <a:ext cx="9601196" cy="2547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  </a:t>
            </a:r>
            <a:r>
              <a:rPr lang="en-US" sz="4400" b="1" dirty="0" smtClean="0"/>
              <a:t>Get students’ minds </a:t>
            </a:r>
          </a:p>
          <a:p>
            <a:pPr marL="0" indent="0" algn="ctr">
              <a:buNone/>
            </a:pPr>
            <a:r>
              <a:rPr lang="en-US" sz="4400" b="1" dirty="0" smtClean="0"/>
              <a:t>set on the topic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4110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19072"/>
            <a:ext cx="9601196" cy="415679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11000" b="1" dirty="0" smtClean="0"/>
              <a:t>Students survey the features in the target text:</a:t>
            </a:r>
          </a:p>
          <a:p>
            <a:pPr marL="0" indent="0" algn="ctr">
              <a:buNone/>
            </a:pPr>
            <a:endParaRPr lang="en-US" sz="11000" dirty="0"/>
          </a:p>
          <a:p>
            <a:pPr marL="0" indent="0" algn="ctr">
              <a:buNone/>
            </a:pPr>
            <a:r>
              <a:rPr lang="en-US" sz="11100" b="1" dirty="0" smtClean="0"/>
              <a:t>Have students </a:t>
            </a:r>
            <a:r>
              <a:rPr lang="en-US" sz="11100" b="1" dirty="0" smtClean="0">
                <a:solidFill>
                  <a:srgbClr val="00B050"/>
                </a:solidFill>
              </a:rPr>
              <a:t>check out </a:t>
            </a:r>
          </a:p>
          <a:p>
            <a:pPr marL="0" indent="0" algn="ctr">
              <a:buNone/>
            </a:pPr>
            <a:r>
              <a:rPr lang="en-US" sz="11100" b="1" dirty="0" smtClean="0"/>
              <a:t>the pictures, maps, charts, drawings, </a:t>
            </a:r>
          </a:p>
          <a:p>
            <a:pPr marL="0" indent="0" algn="ctr">
              <a:buNone/>
            </a:pPr>
            <a:r>
              <a:rPr lang="en-US" sz="11100" b="1" dirty="0" smtClean="0"/>
              <a:t>bold print words, titles, subtitles, </a:t>
            </a:r>
          </a:p>
          <a:p>
            <a:pPr marL="0" indent="0" algn="ctr">
              <a:buNone/>
            </a:pPr>
            <a:r>
              <a:rPr lang="en-US" sz="11100" b="1" dirty="0" smtClean="0"/>
              <a:t>captions, timelines, etc… </a:t>
            </a:r>
            <a:endParaRPr lang="en-US" sz="11100" b="1" dirty="0"/>
          </a:p>
        </p:txBody>
      </p:sp>
    </p:spTree>
    <p:extLst>
      <p:ext uri="{BB962C8B-B14F-4D97-AF65-F5344CB8AC3E}">
        <p14:creationId xmlns:p14="http://schemas.microsoft.com/office/powerpoint/2010/main" val="312453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388</TotalTime>
  <Words>1035</Words>
  <Application>Microsoft Macintosh PowerPoint</Application>
  <PresentationFormat>Custom</PresentationFormat>
  <Paragraphs>198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Organic</vt:lpstr>
      <vt:lpstr>Teaching Reading  within Subject Content Areas</vt:lpstr>
      <vt:lpstr>PowerPoint Presentation</vt:lpstr>
      <vt:lpstr>PowerPoint Presentation</vt:lpstr>
      <vt:lpstr>SQRRR  Reading to Collect Information</vt:lpstr>
      <vt:lpstr>SQRRR</vt:lpstr>
      <vt:lpstr>Appropriate Time </vt:lpstr>
      <vt:lpstr>PowerPoint Presentation</vt:lpstr>
      <vt:lpstr>Step One Survey</vt:lpstr>
      <vt:lpstr>PowerPoint Presentation</vt:lpstr>
      <vt:lpstr>PowerPoint Presentation</vt:lpstr>
      <vt:lpstr>PowerPoint Presentation</vt:lpstr>
      <vt:lpstr>Choose</vt:lpstr>
      <vt:lpstr>Remember…</vt:lpstr>
      <vt:lpstr>Step Two Question</vt:lpstr>
      <vt:lpstr> Build student curiosity about upcoming reading and information.  Have students… </vt:lpstr>
      <vt:lpstr>PowerPoint Presentation</vt:lpstr>
      <vt:lpstr>Remember…</vt:lpstr>
      <vt:lpstr>PowerPoint Presentation</vt:lpstr>
      <vt:lpstr>Step Three Read</vt:lpstr>
      <vt:lpstr>At first,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Supported  Reading</vt:lpstr>
      <vt:lpstr>Remember…</vt:lpstr>
      <vt:lpstr>Step Four Recite </vt:lpstr>
      <vt:lpstr>PowerPoint Presentation</vt:lpstr>
      <vt:lpstr>PowerPoint Presentation</vt:lpstr>
      <vt:lpstr>Remember…</vt:lpstr>
      <vt:lpstr>Step Five Review </vt:lpstr>
      <vt:lpstr>PowerPoint Presentation</vt:lpstr>
      <vt:lpstr>Teacher prescribes that students…</vt:lpstr>
      <vt:lpstr>PowerPoint Presentation</vt:lpstr>
      <vt:lpstr>SQRRR + EECH !</vt:lpstr>
      <vt:lpstr>EXAMINE</vt:lpstr>
      <vt:lpstr>ENRICH</vt:lpstr>
      <vt:lpstr>CELEBRATE</vt:lpstr>
      <vt:lpstr>HIGHLIGHT</vt:lpstr>
      <vt:lpstr>SQRRR+EECH</vt:lpstr>
      <vt:lpstr>PowerPoint Presentation</vt:lpstr>
      <vt:lpstr> Ten Minutes of Information TeacherTMI@usa.com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Reading  within Subject Content Areas</dc:title>
  <dc:creator>Hughes-Tutass, Mary</dc:creator>
  <cp:lastModifiedBy>Teacher TMI</cp:lastModifiedBy>
  <cp:revision>40</cp:revision>
  <dcterms:created xsi:type="dcterms:W3CDTF">2015-02-19T17:29:33Z</dcterms:created>
  <dcterms:modified xsi:type="dcterms:W3CDTF">2016-06-17T00:25:28Z</dcterms:modified>
</cp:coreProperties>
</file>