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  <p:sldId id="258" r:id="rId3"/>
    <p:sldId id="269" r:id="rId4"/>
    <p:sldId id="272" r:id="rId5"/>
    <p:sldId id="274" r:id="rId6"/>
    <p:sldId id="275" r:id="rId7"/>
    <p:sldId id="273" r:id="rId8"/>
    <p:sldId id="276" r:id="rId9"/>
    <p:sldId id="277" r:id="rId10"/>
    <p:sldId id="270" r:id="rId11"/>
    <p:sldId id="278" r:id="rId12"/>
    <p:sldId id="279" r:id="rId13"/>
    <p:sldId id="280" r:id="rId14"/>
    <p:sldId id="271" r:id="rId15"/>
    <p:sldId id="257" r:id="rId16"/>
    <p:sldId id="259" r:id="rId17"/>
    <p:sldId id="260" r:id="rId18"/>
    <p:sldId id="282" r:id="rId19"/>
    <p:sldId id="283" r:id="rId20"/>
    <p:sldId id="284" r:id="rId21"/>
    <p:sldId id="281" r:id="rId22"/>
    <p:sldId id="261" r:id="rId23"/>
    <p:sldId id="262" r:id="rId24"/>
    <p:sldId id="285" r:id="rId25"/>
    <p:sldId id="263" r:id="rId26"/>
    <p:sldId id="264" r:id="rId27"/>
    <p:sldId id="286" r:id="rId28"/>
    <p:sldId id="265" r:id="rId29"/>
    <p:sldId id="266" r:id="rId30"/>
    <p:sldId id="287" r:id="rId31"/>
    <p:sldId id="267" r:id="rId32"/>
    <p:sldId id="268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0CEB-F534-0C48-B36D-5E1E305F8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37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6F1D0-0AE7-1B49-83DD-D891634D8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9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A6DB-265D-884B-B63C-52616D9E5152}" type="datetimeFigureOut">
              <a:rPr lang="en-US" smtClean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F15B-4E41-EA43-81A5-307F1E0E3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9927"/>
            <a:ext cx="7772400" cy="2330524"/>
          </a:xfrm>
        </p:spPr>
        <p:txBody>
          <a:bodyPr/>
          <a:lstStyle/>
          <a:p>
            <a:r>
              <a:rPr lang="en-US" sz="2400" dirty="0" smtClean="0">
                <a:latin typeface="Chalkboard"/>
                <a:cs typeface="Chalkboard"/>
              </a:rPr>
              <a:t>Ten Minutes of Information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dirty="0">
                <a:latin typeface="Chalkboard"/>
                <a:cs typeface="Chalkboard"/>
              </a:rPr>
              <a:t>T</a:t>
            </a:r>
            <a:r>
              <a:rPr lang="en-US" dirty="0" smtClean="0">
                <a:latin typeface="Chalkboard"/>
                <a:cs typeface="Chalkboard"/>
              </a:rPr>
              <a:t>he Basics Behind 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Behavior</a:t>
            </a:r>
            <a:r>
              <a:rPr lang="en-US" dirty="0" smtClean="0">
                <a:latin typeface="Chalkboard"/>
                <a:cs typeface="Chalkboard"/>
              </a:rPr>
              <a:t> Management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6326"/>
            <a:ext cx="6400800" cy="834631"/>
          </a:xfrm>
        </p:spPr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TeacherTMI.com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4165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2357"/>
            <a:ext cx="8229600" cy="430380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dirty="0" smtClean="0"/>
              <a:t>Appropriate b</a:t>
            </a:r>
            <a:r>
              <a:rPr lang="en-US" sz="4000" dirty="0" smtClean="0"/>
              <a:t>ehavior…</a:t>
            </a:r>
          </a:p>
          <a:p>
            <a:pPr marL="0" indent="0" algn="ctr" eaLnBrk="1" hangingPunct="1">
              <a:buNone/>
              <a:defRPr/>
            </a:pPr>
            <a:r>
              <a:rPr lang="en-US" sz="4000" dirty="0" smtClean="0"/>
              <a:t> </a:t>
            </a:r>
            <a:r>
              <a:rPr lang="en-US" sz="4000" dirty="0" smtClean="0"/>
              <a:t>is the process of learning.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56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1386"/>
            <a:ext cx="8229600" cy="2625689"/>
          </a:xfrm>
        </p:spPr>
        <p:txBody>
          <a:bodyPr>
            <a:normAutofit/>
          </a:bodyPr>
          <a:lstStyle/>
          <a:p>
            <a:r>
              <a:rPr lang="en-US" sz="4000" dirty="0"/>
              <a:t>Appropriateness of behaviors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is </a:t>
            </a:r>
            <a:r>
              <a:rPr lang="en-US" sz="4000" dirty="0"/>
              <a:t>defined by adults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of </a:t>
            </a:r>
            <a:r>
              <a:rPr lang="en-US" sz="4000" dirty="0"/>
              <a:t>the  local culture. </a:t>
            </a:r>
            <a:r>
              <a:rPr lang="en-US" sz="6000" dirty="0"/>
              <a:t/>
            </a:r>
            <a:br>
              <a:rPr lang="en-US" sz="6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128"/>
            <a:ext cx="8229600" cy="3102274"/>
          </a:xfrm>
        </p:spPr>
        <p:txBody>
          <a:bodyPr>
            <a:normAutofit/>
          </a:bodyPr>
          <a:lstStyle/>
          <a:p>
            <a:r>
              <a:rPr lang="en-US" sz="4000" dirty="0"/>
              <a:t>Appropriate behaviors recur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if </a:t>
            </a:r>
            <a:r>
              <a:rPr lang="en-US" sz="4000" dirty="0"/>
              <a:t>reinforced.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022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5430"/>
            <a:ext cx="8229600" cy="40450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Appropriate behaviors fatigue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or </a:t>
            </a:r>
            <a:r>
              <a:rPr lang="en-US" sz="4000" dirty="0"/>
              <a:t>are extinguished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when </a:t>
            </a:r>
            <a:r>
              <a:rPr lang="en-US" sz="4000" dirty="0"/>
              <a:t>not affirmed.</a:t>
            </a:r>
          </a:p>
        </p:txBody>
      </p:sp>
    </p:spTree>
    <p:extLst>
      <p:ext uri="{BB962C8B-B14F-4D97-AF65-F5344CB8AC3E}">
        <p14:creationId xmlns:p14="http://schemas.microsoft.com/office/powerpoint/2010/main" val="390433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3249"/>
            <a:ext cx="8229600" cy="260242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Overly compliant behavior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minimizes creativity,</a:t>
            </a:r>
            <a:br>
              <a:rPr lang="en-US" sz="4000" dirty="0" smtClean="0"/>
            </a:br>
            <a:r>
              <a:rPr lang="en-US" sz="4000" dirty="0" smtClean="0"/>
              <a:t> reduces initiative,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dirty="0" smtClean="0"/>
              <a:t>blurs individuality</a:t>
            </a:r>
            <a:r>
              <a:rPr lang="en-US" sz="4000" dirty="0"/>
              <a:t>.</a:t>
            </a:r>
            <a:r>
              <a:rPr lang="en-US" sz="6000" dirty="0"/>
              <a:t/>
            </a:r>
            <a:br>
              <a:rPr lang="en-US" sz="6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5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halkboard"/>
                <a:cs typeface="Chalkboard"/>
              </a:rPr>
              <a:t>Respond to Student Behaviors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3200" b="1" dirty="0" smtClean="0">
                <a:latin typeface="Chalkboard"/>
                <a:cs typeface="Chalkboard"/>
              </a:rPr>
              <a:t>Extinguish…</a:t>
            </a:r>
            <a:r>
              <a:rPr lang="en-US" dirty="0" smtClean="0">
                <a:latin typeface="Chalkboard"/>
                <a:cs typeface="Chalkboard"/>
              </a:rPr>
              <a:t> </a:t>
            </a:r>
            <a:r>
              <a:rPr lang="en-US" dirty="0" smtClean="0">
                <a:latin typeface="Chalkboard"/>
                <a:cs typeface="Chalkboard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	inappropriate, 	disruptive, off-	task, unproductive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		</a:t>
            </a:r>
            <a:r>
              <a:rPr lang="en-US" dirty="0" smtClean="0">
                <a:latin typeface="Chalkboard"/>
                <a:cs typeface="Chalkboard"/>
              </a:rPr>
              <a:t>    </a:t>
            </a:r>
            <a:r>
              <a:rPr lang="en-US" b="1" dirty="0" smtClean="0">
                <a:solidFill>
                  <a:srgbClr val="00B050"/>
                </a:solidFill>
                <a:latin typeface="Chalkboard"/>
                <a:cs typeface="Chalkboard"/>
              </a:rPr>
              <a:t>a</a:t>
            </a:r>
            <a:r>
              <a:rPr lang="en-US" b="1" dirty="0" smtClean="0">
                <a:latin typeface="Chalkboard"/>
                <a:cs typeface="Chalkboard"/>
              </a:rPr>
              <a:t>ctivities</a:t>
            </a:r>
            <a:r>
              <a:rPr lang="en-US" dirty="0">
                <a:latin typeface="Chalkboard"/>
                <a:cs typeface="Chalkboard"/>
              </a:rPr>
              <a:t>,</a:t>
            </a:r>
            <a:r>
              <a:rPr lang="en-US" dirty="0" smtClean="0">
                <a:latin typeface="Chalkboard"/>
                <a:cs typeface="Chalkboard"/>
              </a:rPr>
              <a:t> </a:t>
            </a:r>
            <a:r>
              <a:rPr lang="en-US" dirty="0" smtClean="0">
                <a:latin typeface="Chalkboard"/>
                <a:cs typeface="Chalkboard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halkboard"/>
                <a:cs typeface="Chalkboard"/>
              </a:rPr>
              <a:t>b</a:t>
            </a:r>
            <a:r>
              <a:rPr lang="en-US" b="1" dirty="0" smtClean="0">
                <a:latin typeface="Chalkboard"/>
                <a:cs typeface="Chalkboard"/>
              </a:rPr>
              <a:t>ehaviors</a:t>
            </a:r>
            <a:r>
              <a:rPr lang="en-US" dirty="0" smtClean="0">
                <a:latin typeface="Chalkboard"/>
                <a:cs typeface="Chalkboard"/>
              </a:rPr>
              <a:t> and 	</a:t>
            </a:r>
            <a:r>
              <a:rPr lang="en-US" b="1" dirty="0" smtClean="0">
                <a:solidFill>
                  <a:srgbClr val="00B050"/>
                </a:solidFill>
                <a:latin typeface="Chalkboard"/>
                <a:cs typeface="Chalkboard"/>
              </a:rPr>
              <a:t>c</a:t>
            </a:r>
            <a:r>
              <a:rPr lang="en-US" b="1" dirty="0" smtClean="0">
                <a:latin typeface="Chalkboard"/>
                <a:cs typeface="Chalkboard"/>
              </a:rPr>
              <a:t>omments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3200" b="1" dirty="0" smtClean="0">
                <a:latin typeface="Chalkboard"/>
                <a:cs typeface="Chalkboard"/>
              </a:rPr>
              <a:t>Affirm…</a:t>
            </a:r>
            <a:r>
              <a:rPr lang="en-US" dirty="0" smtClean="0">
                <a:latin typeface="Chalkboard"/>
                <a:cs typeface="Chalkboard"/>
              </a:rPr>
              <a:t> </a:t>
            </a:r>
            <a:endParaRPr lang="en-US" dirty="0" smtClean="0">
              <a:latin typeface="Chalkboard"/>
              <a:cs typeface="Chalkboard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	appropriate, 	contributive, on-	task, productive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		</a:t>
            </a:r>
            <a:r>
              <a:rPr lang="en-US" dirty="0" smtClean="0">
                <a:latin typeface="Chalkboard"/>
                <a:cs typeface="Chalkboard"/>
              </a:rPr>
              <a:t>    </a:t>
            </a:r>
            <a:r>
              <a:rPr lang="en-US" b="1" dirty="0" smtClean="0">
                <a:solidFill>
                  <a:srgbClr val="00B050"/>
                </a:solidFill>
                <a:latin typeface="Chalkboard"/>
                <a:cs typeface="Chalkboard"/>
              </a:rPr>
              <a:t>a</a:t>
            </a:r>
            <a:r>
              <a:rPr lang="en-US" b="1" dirty="0" smtClean="0">
                <a:latin typeface="Chalkboard"/>
                <a:cs typeface="Chalkboard"/>
              </a:rPr>
              <a:t>ctivities</a:t>
            </a:r>
            <a:r>
              <a:rPr lang="en-US" dirty="0">
                <a:latin typeface="Chalkboard"/>
                <a:cs typeface="Chalkboard"/>
              </a:rPr>
              <a:t>,</a:t>
            </a:r>
            <a:r>
              <a:rPr lang="en-US" dirty="0" smtClean="0">
                <a:latin typeface="Chalkboard"/>
                <a:cs typeface="Chalkboard"/>
              </a:rPr>
              <a:t> </a:t>
            </a:r>
            <a:r>
              <a:rPr lang="en-US" dirty="0" smtClean="0">
                <a:latin typeface="Chalkboard"/>
                <a:cs typeface="Chalkboard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halkboard"/>
                <a:cs typeface="Chalkboard"/>
              </a:rPr>
              <a:t>b</a:t>
            </a:r>
            <a:r>
              <a:rPr lang="en-US" b="1" dirty="0" smtClean="0">
                <a:latin typeface="Chalkboard"/>
                <a:cs typeface="Chalkboard"/>
              </a:rPr>
              <a:t>ehaviors</a:t>
            </a:r>
            <a:r>
              <a:rPr lang="en-US" dirty="0" smtClean="0">
                <a:latin typeface="Chalkboard"/>
                <a:cs typeface="Chalkboard"/>
              </a:rPr>
              <a:t> and 	</a:t>
            </a:r>
            <a:r>
              <a:rPr lang="en-US" b="1" dirty="0" smtClean="0">
                <a:solidFill>
                  <a:srgbClr val="00B050"/>
                </a:solidFill>
                <a:latin typeface="Chalkboard"/>
                <a:cs typeface="Chalkboard"/>
              </a:rPr>
              <a:t>c</a:t>
            </a:r>
            <a:r>
              <a:rPr lang="en-US" b="1" dirty="0" smtClean="0">
                <a:latin typeface="Chalkboard"/>
                <a:cs typeface="Chalkboard"/>
              </a:rPr>
              <a:t>omments</a:t>
            </a:r>
          </a:p>
        </p:txBody>
      </p:sp>
    </p:spTree>
    <p:extLst>
      <p:ext uri="{BB962C8B-B14F-4D97-AF65-F5344CB8AC3E}">
        <p14:creationId xmlns:p14="http://schemas.microsoft.com/office/powerpoint/2010/main" val="49110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686800" cy="5973763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4800" dirty="0" smtClean="0">
                <a:latin typeface="Chalkboard"/>
                <a:cs typeface="Chalkboard"/>
              </a:rPr>
              <a:t>By NATURE, human beings: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 smtClean="0">
              <a:latin typeface="Chalkboard"/>
              <a:cs typeface="Chalkboard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dirty="0" smtClean="0">
              <a:latin typeface="Chalkboard"/>
              <a:cs typeface="Chalkboard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halkboard"/>
                <a:cs typeface="Chalkboard"/>
              </a:rPr>
              <a:t>Use </a:t>
            </a:r>
            <a:r>
              <a:rPr lang="en-US" sz="2800" dirty="0" smtClean="0">
                <a:latin typeface="Chalkboard"/>
                <a:cs typeface="Chalkboard"/>
              </a:rPr>
              <a:t>senses to receive and to emit data. 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latin typeface="Chalkboard"/>
              <a:cs typeface="Chalkboard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halkboard"/>
                <a:cs typeface="Chalkboard"/>
              </a:rPr>
              <a:t>Move their bodies during the lesson.</a:t>
            </a:r>
          </a:p>
          <a:p>
            <a:pPr eaLnBrk="1" hangingPunct="1">
              <a:defRPr/>
            </a:pPr>
            <a:endParaRPr lang="en-US" sz="2800" dirty="0" smtClean="0">
              <a:latin typeface="Chalkboard"/>
              <a:cs typeface="Chalkboard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halkboard"/>
                <a:cs typeface="Chalkboard"/>
              </a:rPr>
              <a:t>Think, imagine, and dream.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latin typeface="Chalkboard"/>
              <a:cs typeface="Chalkboard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halkboard"/>
                <a:cs typeface="Chalkboard"/>
              </a:rPr>
              <a:t>Are socially interactive, talkative, and expressive.</a:t>
            </a:r>
            <a:endParaRPr lang="en-US" sz="2800" i="1" dirty="0" smtClean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8484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The condition </a:t>
            </a:r>
            <a:r>
              <a:rPr lang="en-US" sz="4000" dirty="0" smtClean="0">
                <a:cs typeface="+mj-cs"/>
              </a:rPr>
              <a:t/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of </a:t>
            </a:r>
            <a:r>
              <a:rPr lang="en-US" sz="4000" dirty="0" smtClean="0">
                <a:cs typeface="+mj-cs"/>
              </a:rPr>
              <a:t>the human spirit </a:t>
            </a:r>
            <a:r>
              <a:rPr lang="en-US" sz="4000" i="1" dirty="0" smtClean="0">
                <a:cs typeface="+mj-cs"/>
              </a:rPr>
              <a:t>naturally</a:t>
            </a:r>
            <a:r>
              <a:rPr lang="en-US" sz="4000" dirty="0" smtClean="0">
                <a:cs typeface="+mj-cs"/>
              </a:rPr>
              <a:t> motivates activity, engagement, response, attention, and attitude.  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i="1" dirty="0" smtClean="0">
                <a:latin typeface="Century Schoolbook" charset="0"/>
                <a:cs typeface="+mj-cs"/>
              </a:rPr>
              <a:t> </a:t>
            </a:r>
            <a:endParaRPr lang="en-US" i="1" dirty="0">
              <a:latin typeface="Century Schoolbook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001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8980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  <a:t>Heed the </a:t>
            </a:r>
            <a:r>
              <a:rPr lang="en-US" sz="4000" i="1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  <a:t>Human-ness </a:t>
            </a:r>
            <a:r>
              <a:rPr lang="en-US" sz="40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  <a:t>of Students  to determine activities </a:t>
            </a:r>
            <a:br>
              <a:rPr lang="en-US" sz="40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</a:br>
            <a:r>
              <a:rPr lang="en-US" sz="40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  <a:t>that will engage them </a:t>
            </a:r>
            <a:br>
              <a:rPr lang="en-US" sz="40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</a:br>
            <a:r>
              <a:rPr lang="en-US" sz="40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  <a:t>with the target learning objectives of your lessons. </a:t>
            </a:r>
            <a:endParaRPr lang="en-US" sz="4000" dirty="0">
              <a:solidFill>
                <a:srgbClr val="FFFF00"/>
              </a:solidFill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3638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96527"/>
          </a:xfrm>
        </p:spPr>
        <p:txBody>
          <a:bodyPr/>
          <a:lstStyle/>
          <a:p>
            <a:r>
              <a:rPr lang="en-US" dirty="0" smtClean="0"/>
              <a:t>Pause for discussion </a:t>
            </a:r>
            <a:br>
              <a:rPr lang="en-US" dirty="0" smtClean="0"/>
            </a:br>
            <a:r>
              <a:rPr lang="en-US" dirty="0" smtClean="0"/>
              <a:t>or </a:t>
            </a:r>
            <a:br>
              <a:rPr lang="en-US" dirty="0" smtClean="0"/>
            </a:br>
            <a:r>
              <a:rPr lang="en-US" dirty="0" smtClean="0"/>
              <a:t>to ponder a thought.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3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Chalkboard"/>
                <a:cs typeface="Chalkboard"/>
              </a:rPr>
              <a:t>Appropriate</a:t>
            </a:r>
            <a:r>
              <a:rPr lang="en-US" sz="4000" dirty="0" smtClean="0">
                <a:latin typeface="Chalkboard"/>
                <a:cs typeface="Chalkboard"/>
              </a:rPr>
              <a:t> </a:t>
            </a:r>
            <a:br>
              <a:rPr lang="en-US" sz="4000" dirty="0" smtClean="0">
                <a:latin typeface="Chalkboard"/>
                <a:cs typeface="Chalkboard"/>
              </a:rPr>
            </a:br>
            <a:r>
              <a:rPr lang="en-US" sz="4800" dirty="0" smtClean="0">
                <a:latin typeface="Chalkboard"/>
                <a:cs typeface="Chalkboard"/>
              </a:rPr>
              <a:t>classroom behavior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latin typeface="Chalkboard"/>
                <a:cs typeface="Chalkboard"/>
              </a:rPr>
              <a:t>does not occur naturally…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/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classroom behavior is learned</a:t>
            </a:r>
            <a:r>
              <a:rPr lang="en-US" dirty="0" smtClean="0"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072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97" y="274637"/>
            <a:ext cx="8738482" cy="555138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halkboard SE Regular"/>
                <a:cs typeface="Chalkboard SE Regular"/>
              </a:rPr>
              <a:t>Thank you for viewing </a:t>
            </a:r>
            <a:r>
              <a:rPr lang="en-US" sz="4000" dirty="0" err="1" smtClean="0">
                <a:latin typeface="Chalkboard SE Regular"/>
                <a:cs typeface="Chalkboard SE Regular"/>
              </a:rPr>
              <a:t>TeacherTMI.com</a:t>
            </a:r>
            <a:r>
              <a:rPr lang="en-US" sz="4000" dirty="0" smtClean="0">
                <a:latin typeface="Chalkboard SE Regular"/>
                <a:cs typeface="Chalkboard SE Regular"/>
              </a:rPr>
              <a:t> </a:t>
            </a:r>
            <a:br>
              <a:rPr lang="en-US" sz="4000" dirty="0" smtClean="0">
                <a:latin typeface="Chalkboard SE Regular"/>
                <a:cs typeface="Chalkboard SE Regular"/>
              </a:rPr>
            </a:br>
            <a:r>
              <a:rPr lang="en-US" sz="40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  <a:t>The Basics Behind Behavior Management</a:t>
            </a:r>
            <a:r>
              <a:rPr lang="en-US" sz="4000" dirty="0" smtClean="0">
                <a:latin typeface="Chalkboard SE Regular"/>
                <a:cs typeface="Chalkboard SE Regular"/>
              </a:rPr>
              <a:t> </a:t>
            </a:r>
            <a:br>
              <a:rPr lang="en-US" sz="4000" dirty="0" smtClean="0">
                <a:latin typeface="Chalkboard SE Regular"/>
                <a:cs typeface="Chalkboard SE Regular"/>
              </a:rPr>
            </a:br>
            <a:r>
              <a:rPr lang="en-US" sz="4000" dirty="0" smtClean="0">
                <a:latin typeface="Chalkboard SE Regular"/>
                <a:cs typeface="Chalkboard SE Regular"/>
              </a:rPr>
              <a:t/>
            </a:r>
            <a:br>
              <a:rPr lang="en-US" sz="4000" dirty="0" smtClean="0">
                <a:latin typeface="Chalkboard SE Regular"/>
                <a:cs typeface="Chalkboard SE Regular"/>
              </a:rPr>
            </a:br>
            <a:r>
              <a:rPr lang="en-US" sz="2400" dirty="0" smtClean="0">
                <a:latin typeface="Chalkboard SE Regular"/>
                <a:cs typeface="Chalkboard SE Regular"/>
              </a:rPr>
              <a:t>The next slides are the beginning of </a:t>
            </a:r>
            <a:br>
              <a:rPr lang="en-US" sz="2400" dirty="0" smtClean="0">
                <a:latin typeface="Chalkboard SE Regular"/>
                <a:cs typeface="Chalkboard SE Regular"/>
              </a:rPr>
            </a:br>
            <a:r>
              <a:rPr lang="en-US" sz="2400" dirty="0">
                <a:solidFill>
                  <a:srgbClr val="FFFF00"/>
                </a:solidFill>
                <a:latin typeface="Chalkboard SE Regular"/>
                <a:cs typeface="Chalkboard SE Regular"/>
              </a:rPr>
              <a:t>E</a:t>
            </a:r>
            <a:r>
              <a:rPr lang="en-US" sz="24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  <a:t>stablishing a Compliant Learning Environment</a:t>
            </a:r>
            <a:br>
              <a:rPr lang="en-US" sz="2400" dirty="0" smtClean="0">
                <a:solidFill>
                  <a:srgbClr val="FFFF00"/>
                </a:solidFill>
                <a:latin typeface="Chalkboard SE Regular"/>
                <a:cs typeface="Chalkboard SE Regular"/>
              </a:rPr>
            </a:br>
            <a:r>
              <a:rPr lang="en-US" sz="2400" dirty="0" smtClean="0">
                <a:latin typeface="Chalkboard SE Regular"/>
                <a:cs typeface="Chalkboard SE Regular"/>
              </a:rPr>
              <a:t>…what effective teachers SAY and DO.</a:t>
            </a:r>
            <a:endParaRPr lang="en-US" sz="2400" dirty="0"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63226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48065"/>
          </a:xfrm>
        </p:spPr>
        <p:txBody>
          <a:bodyPr/>
          <a:lstStyle/>
          <a:p>
            <a:r>
              <a:rPr lang="en-US" dirty="0" smtClean="0"/>
              <a:t>Preview: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TeacherTMI:  Establishing a Compliant Learning Environment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Request the free, next presentation by sending your email to </a:t>
            </a:r>
            <a:br>
              <a:rPr lang="en-US" sz="2400" dirty="0" smtClean="0"/>
            </a:br>
            <a:r>
              <a:rPr lang="en-US" sz="2400" dirty="0" smtClean="0"/>
              <a:t>TeacherTMI@usa.com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360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800" i="1" dirty="0" smtClean="0">
                <a:latin typeface="Century Schoolbook" charset="0"/>
                <a:cs typeface="+mj-cs"/>
              </a:rPr>
              <a:t/>
            </a:r>
            <a:br>
              <a:rPr lang="en-US" sz="1800" i="1" dirty="0" smtClean="0">
                <a:latin typeface="Century Schoolbook" charset="0"/>
                <a:cs typeface="+mj-cs"/>
              </a:rPr>
            </a:br>
            <a:r>
              <a:rPr lang="en-US" sz="1800" i="1" dirty="0" smtClean="0">
                <a:latin typeface="Century Schoolbook" charset="0"/>
                <a:cs typeface="+mj-cs"/>
              </a:rPr>
              <a:t/>
            </a:r>
            <a:br>
              <a:rPr lang="en-US" sz="1800" i="1" dirty="0" smtClean="0">
                <a:latin typeface="Century Schoolbook" charset="0"/>
                <a:cs typeface="+mj-cs"/>
              </a:rPr>
            </a:br>
            <a:r>
              <a:rPr lang="en-US" sz="4000" i="1" dirty="0" smtClean="0">
                <a:latin typeface="Century Schoolbook" charset="0"/>
                <a:cs typeface="+mj-cs"/>
              </a:rPr>
              <a:t>Effective teachers… </a:t>
            </a:r>
            <a:r>
              <a:rPr lang="en-US" i="1" dirty="0" smtClean="0">
                <a:latin typeface="Century Schoolbook" charset="0"/>
                <a:cs typeface="+mj-cs"/>
              </a:rPr>
              <a:t/>
            </a:r>
            <a:br>
              <a:rPr lang="en-US" i="1" dirty="0" smtClean="0">
                <a:latin typeface="Century Schoolbook" charset="0"/>
                <a:cs typeface="+mj-cs"/>
              </a:rPr>
            </a:br>
            <a:endParaRPr lang="en-US" i="1" dirty="0" smtClean="0">
              <a:latin typeface="Century Schoolbook" charset="0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4632" y="1642884"/>
            <a:ext cx="6892167" cy="448328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800" dirty="0" smtClean="0">
                <a:cs typeface="+mn-cs"/>
              </a:rPr>
              <a:t>…are </a:t>
            </a:r>
            <a:r>
              <a:rPr lang="en-US" sz="2800" dirty="0" smtClean="0">
                <a:cs typeface="+mn-cs"/>
              </a:rPr>
              <a:t>self</a:t>
            </a:r>
            <a:r>
              <a:rPr lang="en-US" sz="2800" dirty="0" smtClean="0">
                <a:cs typeface="+mn-cs"/>
              </a:rPr>
              <a:t>-aware.</a:t>
            </a:r>
            <a:endParaRPr lang="en-US" sz="28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cs typeface="+mn-cs"/>
              </a:rPr>
              <a:t>   …use </a:t>
            </a:r>
            <a:r>
              <a:rPr lang="en-US" sz="2800" dirty="0" smtClean="0">
                <a:cs typeface="+mn-cs"/>
              </a:rPr>
              <a:t>their own strengths.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cs typeface="+mn-cs"/>
              </a:rPr>
              <a:t>       …remediate </a:t>
            </a:r>
            <a:r>
              <a:rPr lang="en-US" sz="2800" dirty="0" smtClean="0">
                <a:cs typeface="+mn-cs"/>
              </a:rPr>
              <a:t>and </a:t>
            </a:r>
            <a:r>
              <a:rPr lang="en-US" sz="2800" dirty="0" smtClean="0">
                <a:cs typeface="+mn-cs"/>
              </a:rPr>
              <a:t>update themselves.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cs typeface="+mn-cs"/>
              </a:rPr>
              <a:t>           …understand </a:t>
            </a:r>
            <a:r>
              <a:rPr lang="en-US" sz="2800" dirty="0" smtClean="0">
                <a:cs typeface="+mn-cs"/>
              </a:rPr>
              <a:t>their </a:t>
            </a:r>
            <a:r>
              <a:rPr lang="en-US" sz="2800" dirty="0" smtClean="0">
                <a:cs typeface="+mn-cs"/>
              </a:rPr>
              <a:t>own bias.</a:t>
            </a:r>
            <a:endParaRPr lang="en-US" sz="28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cs typeface="+mn-cs"/>
              </a:rPr>
              <a:t>              …stay </a:t>
            </a:r>
            <a:r>
              <a:rPr lang="en-US" sz="2800" dirty="0" smtClean="0">
                <a:cs typeface="+mn-cs"/>
              </a:rPr>
              <a:t>to </a:t>
            </a:r>
            <a:r>
              <a:rPr lang="en-US" sz="2800" dirty="0" smtClean="0">
                <a:cs typeface="+mn-cs"/>
              </a:rPr>
              <a:t>academic </a:t>
            </a:r>
            <a:r>
              <a:rPr lang="en-US" sz="2800" dirty="0" smtClean="0">
                <a:cs typeface="+mn-cs"/>
              </a:rPr>
              <a:t>goals. </a:t>
            </a:r>
            <a:endParaRPr lang="en-US" sz="28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     …promote self-esteem for self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                   </a:t>
            </a:r>
            <a:r>
              <a:rPr lang="en-US" sz="2800" dirty="0" smtClean="0"/>
              <a:t> …promote self-esteem for others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86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7"/>
            <a:ext cx="9144000" cy="198950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i="1" dirty="0" smtClean="0">
                <a:latin typeface="Century Schoolbook"/>
                <a:cs typeface="Century Schoolbook"/>
              </a:rPr>
              <a:t>Effective teachers</a:t>
            </a:r>
            <a:r>
              <a:rPr lang="en-US" sz="3600" i="1" dirty="0" smtClean="0">
                <a:latin typeface="Century Schoolbook"/>
                <a:cs typeface="Century Schoolbook"/>
              </a:rPr>
              <a:t>…</a:t>
            </a:r>
            <a:r>
              <a:rPr lang="en-US" sz="3600" dirty="0" smtClean="0">
                <a:latin typeface="+mn-lt"/>
                <a:cs typeface="Chalkboard SE Regular"/>
              </a:rPr>
              <a:t/>
            </a:r>
            <a:br>
              <a:rPr lang="en-US" sz="3600" dirty="0" smtClean="0">
                <a:latin typeface="+mn-lt"/>
                <a:cs typeface="Chalkboard SE Regular"/>
              </a:rPr>
            </a:br>
            <a:r>
              <a:rPr lang="en-US" sz="3600" dirty="0" smtClean="0">
                <a:latin typeface="+mn-lt"/>
                <a:cs typeface="Chalkboard SE Regular"/>
              </a:rPr>
              <a:t>a</a:t>
            </a:r>
            <a:r>
              <a:rPr lang="en-US" sz="3600" dirty="0" smtClean="0">
                <a:latin typeface="+mn-lt"/>
                <a:cs typeface="Chalkboard SE Regular"/>
              </a:rPr>
              <a:t>ccommodate student human-ness.</a:t>
            </a:r>
            <a:endParaRPr lang="en-US" sz="3600" dirty="0" smtClean="0">
              <a:latin typeface="+mn-lt"/>
              <a:cs typeface="Chalkboard SE Regular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70861"/>
            <a:ext cx="8229600" cy="4376418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Lesson plans are woven with opportunities </a:t>
            </a:r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      …to </a:t>
            </a:r>
            <a:r>
              <a:rPr lang="en-US" sz="3600" dirty="0" smtClean="0"/>
              <a:t>move, </a:t>
            </a:r>
            <a:endParaRPr lang="en-US" sz="3600" dirty="0" smtClean="0"/>
          </a:p>
          <a:p>
            <a:pPr marL="0" indent="0" eaLnBrk="1" hangingPunct="1">
              <a:buNone/>
              <a:defRPr/>
            </a:pPr>
            <a:r>
              <a:rPr lang="en-US" sz="3600" dirty="0"/>
              <a:t> </a:t>
            </a:r>
            <a:r>
              <a:rPr lang="en-US" sz="3600" dirty="0" smtClean="0"/>
              <a:t>        …</a:t>
            </a:r>
            <a:r>
              <a:rPr lang="en-US" sz="3600" dirty="0" smtClean="0"/>
              <a:t>to </a:t>
            </a:r>
            <a:r>
              <a:rPr lang="en-US" sz="3600" dirty="0" smtClean="0"/>
              <a:t>make noise, </a:t>
            </a:r>
            <a:endParaRPr lang="en-US" sz="3600" dirty="0" smtClean="0"/>
          </a:p>
          <a:p>
            <a:pPr marL="0" indent="0" eaLnBrk="1" hangingPunct="1">
              <a:buNone/>
              <a:defRPr/>
            </a:pPr>
            <a:r>
              <a:rPr lang="en-US" sz="3600" dirty="0"/>
              <a:t> </a:t>
            </a:r>
            <a:r>
              <a:rPr lang="en-US" sz="3600" dirty="0" smtClean="0"/>
              <a:t>            …</a:t>
            </a:r>
            <a:r>
              <a:rPr lang="en-US" sz="3600" dirty="0" smtClean="0"/>
              <a:t>to </a:t>
            </a:r>
            <a:r>
              <a:rPr lang="en-US" sz="3600" dirty="0" smtClean="0"/>
              <a:t>imagine, </a:t>
            </a:r>
            <a:endParaRPr lang="en-US" sz="3600" dirty="0" smtClean="0"/>
          </a:p>
          <a:p>
            <a:pPr marL="0" indent="0" eaLnBrk="1" hangingPunct="1">
              <a:buNone/>
              <a:defRPr/>
            </a:pPr>
            <a:r>
              <a:rPr lang="en-US" sz="3600" dirty="0"/>
              <a:t> </a:t>
            </a:r>
            <a:r>
              <a:rPr lang="en-US" sz="3600" dirty="0" smtClean="0"/>
              <a:t>               …</a:t>
            </a:r>
            <a:r>
              <a:rPr lang="en-US" sz="3600" dirty="0" smtClean="0"/>
              <a:t>to </a:t>
            </a:r>
            <a:r>
              <a:rPr lang="en-US" sz="3600" dirty="0" smtClean="0"/>
              <a:t>interact</a:t>
            </a:r>
            <a:r>
              <a:rPr lang="en-US" sz="3600" dirty="0" smtClean="0"/>
              <a:t>,</a:t>
            </a:r>
          </a:p>
          <a:p>
            <a:pPr marL="0" indent="0" eaLnBrk="1" hangingPunct="1">
              <a:buNone/>
              <a:defRPr/>
            </a:pPr>
            <a:r>
              <a:rPr lang="en-US" sz="3600" dirty="0"/>
              <a:t> </a:t>
            </a:r>
            <a:r>
              <a:rPr lang="en-US" sz="3600" dirty="0" smtClean="0"/>
              <a:t>                  …</a:t>
            </a:r>
            <a:r>
              <a:rPr lang="en-US" sz="3600" dirty="0" smtClean="0"/>
              <a:t>and </a:t>
            </a:r>
            <a:r>
              <a:rPr lang="en-US" sz="3600" dirty="0" smtClean="0"/>
              <a:t>to </a:t>
            </a:r>
            <a:r>
              <a:rPr lang="en-US" sz="3600" dirty="0" smtClean="0"/>
              <a:t>personally express.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826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latin typeface="Century Schoolbook"/>
                <a:cs typeface="Century Schoolbook"/>
              </a:rPr>
              <a:t>Effective Teachers…</a:t>
            </a:r>
            <a:endParaRPr lang="en-US" sz="3600" i="1" dirty="0">
              <a:latin typeface="Century Schoolbook"/>
              <a:cs typeface="Century School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…affirm </a:t>
            </a:r>
            <a:r>
              <a:rPr lang="en-US" dirty="0"/>
              <a:t>appropriate student behaviors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    …accept student personal expressions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…model appropriate behaviors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…model appropriate personal expression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…redirect </a:t>
            </a:r>
            <a:r>
              <a:rPr lang="en-US" dirty="0"/>
              <a:t>or </a:t>
            </a:r>
            <a:r>
              <a:rPr lang="en-US" dirty="0" smtClean="0"/>
              <a:t>ignore inappropriate behaviors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… remain in the role of teacher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38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54771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i="1" dirty="0" smtClean="0">
                <a:latin typeface="Century Schoolbook" charset="0"/>
              </a:rPr>
              <a:t>Effective </a:t>
            </a:r>
            <a:r>
              <a:rPr lang="en-US" sz="3600" i="1" dirty="0" smtClean="0">
                <a:latin typeface="Century Schoolbook" charset="0"/>
              </a:rPr>
              <a:t>teachers…</a:t>
            </a:r>
            <a:br>
              <a:rPr lang="en-US" sz="3600" i="1" dirty="0" smtClean="0">
                <a:latin typeface="Century Schoolbook" charset="0"/>
              </a:rPr>
            </a:br>
            <a:r>
              <a:rPr lang="en-US" sz="3600" dirty="0" smtClean="0">
                <a:latin typeface="+mn-lt"/>
              </a:rPr>
              <a:t>accommodate student human-ness 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by providing opportunities to </a:t>
            </a:r>
            <a:endParaRPr lang="en-US" sz="3600" i="1" dirty="0" smtClean="0"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73755" y="2029443"/>
            <a:ext cx="6598728" cy="409672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b="1" i="1" dirty="0" smtClean="0">
                <a:latin typeface="Century Schoolbook" charset="0"/>
                <a:cs typeface="+mn-cs"/>
              </a:rPr>
              <a:t>…to </a:t>
            </a:r>
            <a:r>
              <a:rPr lang="en-US" b="1" i="1" dirty="0" smtClean="0">
                <a:latin typeface="Century Schoolbook" charset="0"/>
                <a:cs typeface="+mn-cs"/>
              </a:rPr>
              <a:t>think</a:t>
            </a:r>
            <a:r>
              <a:rPr lang="en-US" dirty="0" smtClean="0">
                <a:cs typeface="+mn-cs"/>
              </a:rPr>
              <a:t>, </a:t>
            </a: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b="1" i="1" dirty="0">
                <a:latin typeface="Century Schoolbook" charset="0"/>
              </a:rPr>
              <a:t> </a:t>
            </a:r>
            <a:r>
              <a:rPr lang="en-US" b="1" i="1" dirty="0" smtClean="0">
                <a:latin typeface="Century Schoolbook" charset="0"/>
              </a:rPr>
              <a:t>   …</a:t>
            </a:r>
            <a:r>
              <a:rPr lang="en-US" b="1" i="1" dirty="0" smtClean="0">
                <a:latin typeface="Century Schoolbook" charset="0"/>
                <a:cs typeface="+mn-cs"/>
              </a:rPr>
              <a:t>to </a:t>
            </a:r>
            <a:r>
              <a:rPr lang="en-US" b="1" i="1" dirty="0" smtClean="0">
                <a:latin typeface="Century Schoolbook" charset="0"/>
                <a:cs typeface="+mn-cs"/>
              </a:rPr>
              <a:t>move</a:t>
            </a:r>
            <a:r>
              <a:rPr lang="en-US" dirty="0" smtClean="0">
                <a:cs typeface="+mn-cs"/>
              </a:rPr>
              <a:t>, 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cs typeface="+mn-cs"/>
              </a:rPr>
              <a:t>         …</a:t>
            </a:r>
            <a:r>
              <a:rPr lang="en-US" b="1" i="1" dirty="0" smtClean="0">
                <a:latin typeface="Century Schoolbook" charset="0"/>
                <a:cs typeface="+mn-cs"/>
              </a:rPr>
              <a:t>to personally express</a:t>
            </a:r>
            <a:r>
              <a:rPr lang="en-US" b="1" dirty="0" smtClean="0">
                <a:cs typeface="+mn-cs"/>
              </a:rPr>
              <a:t>,</a:t>
            </a:r>
            <a:r>
              <a:rPr lang="en-US" dirty="0" smtClean="0">
                <a:cs typeface="+mn-cs"/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…</a:t>
            </a:r>
            <a:r>
              <a:rPr lang="en-US" b="1" i="1" dirty="0" smtClean="0">
                <a:latin typeface="Century Schoolbook" charset="0"/>
                <a:cs typeface="+mn-cs"/>
              </a:rPr>
              <a:t>to socially interact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30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i="1" dirty="0" smtClean="0">
              <a:latin typeface="Century Schoolbook" charset="0"/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600" i="1" dirty="0" smtClean="0">
                <a:latin typeface="Century Schoolbook" charset="0"/>
                <a:cs typeface="+mn-cs"/>
              </a:rPr>
              <a:t>	Effective </a:t>
            </a:r>
            <a:r>
              <a:rPr lang="en-US" sz="3600" i="1" dirty="0" smtClean="0">
                <a:latin typeface="Century Schoolbook" charset="0"/>
                <a:cs typeface="+mn-cs"/>
              </a:rPr>
              <a:t>teachers… </a:t>
            </a:r>
          </a:p>
          <a:p>
            <a:pPr algn="ctr" eaLnBrk="1" hangingPunct="1">
              <a:buFontTx/>
              <a:buNone/>
              <a:defRPr/>
            </a:pPr>
            <a:endParaRPr lang="en-US" sz="3600" i="1" dirty="0" smtClean="0">
              <a:latin typeface="Century Schoolbook" charset="0"/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600" i="1" dirty="0" smtClean="0">
                <a:cs typeface="+mn-cs"/>
              </a:rPr>
              <a:t>maneuver the energies 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i="1" dirty="0" smtClean="0">
                <a:cs typeface="+mn-cs"/>
              </a:rPr>
              <a:t>of students</a:t>
            </a:r>
            <a:r>
              <a:rPr lang="ja-JP" altLang="en-US" sz="3600" i="1" dirty="0" smtClean="0">
                <a:cs typeface="+mn-cs"/>
              </a:rPr>
              <a:t>’</a:t>
            </a:r>
            <a:r>
              <a:rPr lang="en-US" sz="3600" i="1" dirty="0" smtClean="0">
                <a:cs typeface="+mn-cs"/>
              </a:rPr>
              <a:t> minds, bodies, 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i="1" dirty="0" smtClean="0">
                <a:cs typeface="+mn-cs"/>
              </a:rPr>
              <a:t>spirits, and social </a:t>
            </a:r>
            <a:r>
              <a:rPr lang="en-US" sz="3600" i="1" dirty="0" smtClean="0">
                <a:cs typeface="+mn-cs"/>
              </a:rPr>
              <a:t>interactions </a:t>
            </a:r>
            <a:endParaRPr lang="en-US" sz="3600" i="1" dirty="0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600" i="1" dirty="0" smtClean="0">
                <a:cs typeface="+mn-cs"/>
              </a:rPr>
              <a:t>…to </a:t>
            </a:r>
            <a:r>
              <a:rPr lang="en-US" sz="3600" i="1" dirty="0" smtClean="0">
                <a:cs typeface="+mn-cs"/>
              </a:rPr>
              <a:t>maximize </a:t>
            </a:r>
            <a:endParaRPr lang="en-US" sz="3600" i="1" dirty="0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600" i="1" dirty="0" smtClean="0">
                <a:cs typeface="+mn-cs"/>
              </a:rPr>
              <a:t>learning </a:t>
            </a:r>
            <a:r>
              <a:rPr lang="en-US" sz="3600" i="1" dirty="0" smtClean="0">
                <a:cs typeface="+mn-cs"/>
              </a:rPr>
              <a:t>and personal growth</a:t>
            </a:r>
            <a:r>
              <a:rPr lang="en-US" sz="3600" i="1" dirty="0" smtClean="0">
                <a:latin typeface="Century Schoolbook" charset="0"/>
                <a:cs typeface="+mn-cs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26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042"/>
            <a:ext cx="8229600" cy="5063121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3600" i="1" dirty="0">
                <a:latin typeface="Century Schoolbook" charset="0"/>
              </a:rPr>
              <a:t>Effective </a:t>
            </a:r>
            <a:r>
              <a:rPr lang="en-US" sz="3600" i="1" dirty="0" smtClean="0">
                <a:latin typeface="Century Schoolbook" charset="0"/>
              </a:rPr>
              <a:t>teachers…</a:t>
            </a:r>
          </a:p>
          <a:p>
            <a:pPr algn="ctr">
              <a:buNone/>
              <a:defRPr/>
            </a:pPr>
            <a:endParaRPr lang="en-US" sz="3600" i="1" dirty="0" smtClean="0">
              <a:latin typeface="Century Schoolbook" charset="0"/>
            </a:endParaRPr>
          </a:p>
          <a:p>
            <a:pPr algn="ctr">
              <a:buNone/>
              <a:defRPr/>
            </a:pPr>
            <a:r>
              <a:rPr lang="en-US" sz="3600" i="1" dirty="0" smtClean="0">
                <a:latin typeface="Century Schoolbook" charset="0"/>
              </a:rPr>
              <a:t> </a:t>
            </a:r>
            <a:r>
              <a:rPr lang="en-US" sz="3600" i="1" dirty="0"/>
              <a:t>affirm what is conducive </a:t>
            </a:r>
            <a:endParaRPr lang="en-US" sz="3600" i="1" dirty="0" smtClean="0"/>
          </a:p>
          <a:p>
            <a:pPr algn="ctr">
              <a:buNone/>
              <a:defRPr/>
            </a:pPr>
            <a:r>
              <a:rPr lang="en-US" sz="3600" i="1" dirty="0" smtClean="0"/>
              <a:t>and </a:t>
            </a:r>
            <a:r>
              <a:rPr lang="en-US" sz="3600" i="1" dirty="0"/>
              <a:t>exterminate </a:t>
            </a:r>
            <a:endParaRPr lang="en-US" sz="3600" i="1" dirty="0" smtClean="0"/>
          </a:p>
          <a:p>
            <a:pPr algn="ctr">
              <a:buNone/>
              <a:defRPr/>
            </a:pPr>
            <a:r>
              <a:rPr lang="en-US" sz="3600" i="1" dirty="0" smtClean="0"/>
              <a:t>what </a:t>
            </a:r>
            <a:r>
              <a:rPr lang="en-US" sz="3600" i="1" dirty="0"/>
              <a:t>is not conducive</a:t>
            </a:r>
          </a:p>
          <a:p>
            <a:pPr algn="ctr">
              <a:buNone/>
              <a:defRPr/>
            </a:pPr>
            <a:r>
              <a:rPr lang="en-US" sz="3600" i="1" dirty="0"/>
              <a:t> to the goal.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04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cs typeface="+mj-cs"/>
              </a:rPr>
              <a:t>checkpoint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239000" cy="4830763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2800" dirty="0" smtClean="0">
                <a:cs typeface="+mn-cs"/>
              </a:rPr>
              <a:t>	</a:t>
            </a:r>
            <a:endParaRPr lang="en-US" sz="2800" dirty="0" smtClean="0">
              <a:solidFill>
                <a:srgbClr val="FFFF00"/>
              </a:solidFill>
              <a:cs typeface="+mn-cs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800" dirty="0" smtClean="0">
                <a:solidFill>
                  <a:srgbClr val="FFFF00"/>
                </a:solidFill>
                <a:cs typeface="+mn-cs"/>
              </a:rPr>
              <a:t>List ways in which you can revise routine lesson plans to include student movement, thinking, expression, or interaction</a:t>
            </a:r>
            <a:r>
              <a:rPr lang="en-US" sz="2800" dirty="0" smtClean="0">
                <a:solidFill>
                  <a:srgbClr val="FFFF00"/>
                </a:solidFill>
                <a:cs typeface="+mn-cs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rgbClr val="FFFF00"/>
              </a:solidFill>
              <a:cs typeface="+mn-cs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800" dirty="0" smtClean="0">
                <a:solidFill>
                  <a:srgbClr val="FFFF00"/>
                </a:solidFill>
                <a:cs typeface="+mn-cs"/>
              </a:rPr>
              <a:t>List behaviors that will maximize learning</a:t>
            </a:r>
            <a:r>
              <a:rPr lang="en-US" sz="2800" dirty="0" smtClean="0">
                <a:solidFill>
                  <a:srgbClr val="FFFF00"/>
                </a:solidFill>
                <a:cs typeface="+mn-cs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rgbClr val="FFFF00"/>
              </a:solidFill>
              <a:cs typeface="+mn-cs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800" dirty="0" smtClean="0">
                <a:solidFill>
                  <a:srgbClr val="FFFF00"/>
                </a:solidFill>
                <a:cs typeface="+mn-cs"/>
              </a:rPr>
              <a:t>List behaviors that might interfere with learning or minimize learning. </a:t>
            </a:r>
          </a:p>
          <a:p>
            <a:pPr marL="533400" indent="-533400" eaLnBrk="1" hangingPunct="1">
              <a:buFontTx/>
              <a:buAutoNum type="arabicPeriod"/>
              <a:defRPr/>
            </a:pPr>
            <a:endParaRPr lang="en-US" sz="2800" dirty="0" smtClean="0">
              <a:cs typeface="+mn-cs"/>
            </a:endParaRPr>
          </a:p>
        </p:txBody>
      </p:sp>
      <p:grpSp>
        <p:nvGrpSpPr>
          <p:cNvPr id="9219" name="Group 5"/>
          <p:cNvGrpSpPr>
            <a:grpSpLocks noGrp="1" noChangeAspect="1"/>
          </p:cNvGrpSpPr>
          <p:nvPr/>
        </p:nvGrpSpPr>
        <p:grpSpPr bwMode="auto">
          <a:xfrm>
            <a:off x="8229600" y="1600200"/>
            <a:ext cx="457200" cy="4525963"/>
            <a:chOff x="1608" y="683"/>
            <a:chExt cx="2640" cy="2959"/>
          </a:xfrm>
        </p:grpSpPr>
        <p:sp>
          <p:nvSpPr>
            <p:cNvPr id="922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608" y="683"/>
              <a:ext cx="2640" cy="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984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Using Human Nature</a:t>
            </a:r>
            <a:br>
              <a:rPr lang="en-US" dirty="0" smtClean="0">
                <a:cs typeface="+mj-cs"/>
              </a:rPr>
            </a:br>
            <a:r>
              <a:rPr lang="en-US" sz="1800" dirty="0" smtClean="0">
                <a:cs typeface="+mj-cs"/>
              </a:rPr>
              <a:t>add the use of senses to enhance learning experiences</a:t>
            </a:r>
            <a:endParaRPr lang="en-US" dirty="0" smtClean="0">
              <a:cs typeface="+mj-cs"/>
            </a:endParaRPr>
          </a:p>
        </p:txBody>
      </p:sp>
      <p:graphicFrame>
        <p:nvGraphicFramePr>
          <p:cNvPr id="14411" name="Group 7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40263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sights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tastes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feel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tactile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feel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89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 smtClean="0">
                <a:cs typeface="+mj-cs"/>
              </a:rPr>
              <a:t>About inappropriate behaviors…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4400" dirty="0">
                <a:latin typeface="Chalkboard"/>
                <a:cs typeface="Chalkboard"/>
              </a:rPr>
              <a:t>C</a:t>
            </a:r>
            <a:r>
              <a:rPr lang="en-US" sz="4400" dirty="0" smtClean="0">
                <a:latin typeface="Chalkboard"/>
                <a:cs typeface="Chalkboard"/>
              </a:rPr>
              <a:t>lassroom behaviors </a:t>
            </a:r>
          </a:p>
          <a:p>
            <a:pPr marL="0" indent="0" algn="ctr" eaLnBrk="1" hangingPunct="1">
              <a:buNone/>
              <a:defRPr/>
            </a:pPr>
            <a:r>
              <a:rPr lang="en-US" sz="4400" dirty="0" smtClean="0">
                <a:latin typeface="Chalkboard"/>
                <a:cs typeface="Chalkboard"/>
              </a:rPr>
              <a:t>are determined</a:t>
            </a:r>
          </a:p>
          <a:p>
            <a:pPr marL="0" indent="0" algn="ctr" eaLnBrk="1" hangingPunct="1">
              <a:buNone/>
              <a:defRPr/>
            </a:pPr>
            <a:r>
              <a:rPr lang="en-US" sz="4400" dirty="0" smtClean="0">
                <a:latin typeface="Chalkboard"/>
                <a:cs typeface="Chalkboard"/>
              </a:rPr>
              <a:t> by how </a:t>
            </a:r>
            <a:r>
              <a:rPr lang="en-US" sz="4400" u="sng" dirty="0" smtClean="0">
                <a:latin typeface="Chalkboard"/>
                <a:cs typeface="Chalkboard"/>
              </a:rPr>
              <a:t>you</a:t>
            </a:r>
            <a:r>
              <a:rPr lang="en-US" sz="4400" dirty="0" smtClean="0">
                <a:latin typeface="Chalkboard"/>
                <a:cs typeface="Chalkboard"/>
              </a:rPr>
              <a:t> engage…</a:t>
            </a:r>
          </a:p>
          <a:p>
            <a:pPr marL="0" indent="0" algn="ctr" eaLnBrk="1" hangingPunct="1">
              <a:buNone/>
              <a:defRPr/>
            </a:pPr>
            <a:r>
              <a:rPr lang="en-US" sz="4400" dirty="0">
                <a:latin typeface="Chalkboard"/>
                <a:cs typeface="Chalkboard"/>
              </a:rPr>
              <a:t>a</a:t>
            </a:r>
            <a:r>
              <a:rPr lang="en-US" sz="4400" dirty="0" smtClean="0">
                <a:latin typeface="Chalkboard"/>
                <a:cs typeface="Chalkboard"/>
              </a:rPr>
              <a:t>nd respond to… </a:t>
            </a:r>
          </a:p>
          <a:p>
            <a:pPr marL="0" indent="0" algn="ctr" eaLnBrk="1" hangingPunct="1">
              <a:buNone/>
              <a:defRPr/>
            </a:pPr>
            <a:r>
              <a:rPr lang="en-US" sz="4400" dirty="0" smtClean="0">
                <a:latin typeface="Chalkboard"/>
                <a:cs typeface="Chalkboard"/>
              </a:rPr>
              <a:t> student behaviors. </a:t>
            </a:r>
          </a:p>
          <a:p>
            <a:pPr algn="ctr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5346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2229"/>
            <a:ext cx="8229600" cy="5066705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Century Schoolbook"/>
                <a:cs typeface="Century Schoolbook"/>
              </a:rPr>
              <a:t>Workshop Time</a:t>
            </a:r>
            <a:br>
              <a:rPr lang="en-US" sz="4000" i="1" dirty="0" smtClean="0">
                <a:latin typeface="Century Schoolbook"/>
                <a:cs typeface="Century Schoolbook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What strengths do I have as a teacher?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do I want to say differently?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do I want to do differently?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87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What Behaviors shall I affirm</a:t>
            </a:r>
            <a:r>
              <a:rPr lang="en-US" dirty="0"/>
              <a:t>?</a:t>
            </a:r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179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What Behaviors shall I  </a:t>
            </a:r>
            <a:r>
              <a:rPr lang="en-US" sz="3600" dirty="0" smtClean="0"/>
              <a:t>e</a:t>
            </a:r>
            <a:r>
              <a:rPr lang="en-US" sz="3600" dirty="0" smtClean="0"/>
              <a:t>xtinguish</a:t>
            </a:r>
            <a:r>
              <a:rPr lang="en-US" sz="3600" dirty="0"/>
              <a:t>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4539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112"/>
            <a:ext cx="8229600" cy="50960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>
                <a:latin typeface="Century Schoolbook"/>
                <a:cs typeface="Century Schoolbook"/>
              </a:rPr>
              <a:t>Thank you </a:t>
            </a:r>
          </a:p>
          <a:p>
            <a:pPr marL="0" indent="0" algn="ctr">
              <a:buNone/>
            </a:pPr>
            <a:r>
              <a:rPr lang="en-US" dirty="0" smtClean="0"/>
              <a:t>for previewing Part One of </a:t>
            </a:r>
            <a:r>
              <a:rPr lang="en-US" dirty="0" err="1" smtClean="0"/>
              <a:t>TeacherTMI.com’s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Establishing a Compliant Learning Environment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We support student learning, </a:t>
            </a:r>
          </a:p>
          <a:p>
            <a:pPr marL="0" indent="0" algn="ctr">
              <a:buNone/>
            </a:pPr>
            <a:r>
              <a:rPr lang="en-US" dirty="0" smtClean="0"/>
              <a:t>one teacher at a time…</a:t>
            </a:r>
          </a:p>
          <a:p>
            <a:pPr marL="0" indent="0" algn="ctr">
              <a:buNone/>
            </a:pPr>
            <a:r>
              <a:rPr lang="en-US" dirty="0" smtClean="0"/>
              <a:t>with Ten Minutes of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476"/>
            <a:ext cx="8229600" cy="45492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All behaviors</a:t>
            </a:r>
            <a:r>
              <a:rPr lang="en-US" dirty="0" smtClean="0"/>
              <a:t> have </a:t>
            </a:r>
            <a:r>
              <a:rPr lang="en-US" dirty="0"/>
              <a:t>a purpose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1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223015"/>
          </a:xfrm>
        </p:spPr>
        <p:txBody>
          <a:bodyPr/>
          <a:lstStyle/>
          <a:p>
            <a:r>
              <a:rPr lang="en-US" sz="4000" dirty="0"/>
              <a:t>Inappropriate is not usually evil.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4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437"/>
            <a:ext cx="8229600" cy="2132664"/>
          </a:xfrm>
        </p:spPr>
        <p:txBody>
          <a:bodyPr/>
          <a:lstStyle/>
          <a:p>
            <a:r>
              <a:rPr lang="en-US" sz="4000" dirty="0"/>
              <a:t>Misbehavior is an adult concept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7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993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Some </a:t>
            </a:r>
            <a:r>
              <a:rPr lang="en-US" sz="3600" dirty="0"/>
              <a:t>behaviors are responsorial.</a:t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1864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5430"/>
            <a:ext cx="8229600" cy="4172872"/>
          </a:xfrm>
        </p:spPr>
        <p:txBody>
          <a:bodyPr/>
          <a:lstStyle/>
          <a:p>
            <a:r>
              <a:rPr lang="en-US" sz="4000" dirty="0"/>
              <a:t>Loose or incomplete lesson plans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may provide opportunity for inappropriate behaviors.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8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3488"/>
            <a:ext cx="8229600" cy="4340239"/>
          </a:xfrm>
        </p:spPr>
        <p:txBody>
          <a:bodyPr/>
          <a:lstStyle/>
          <a:p>
            <a:r>
              <a:rPr lang="en-US" sz="4000" dirty="0"/>
              <a:t>Lack of opportunity </a:t>
            </a:r>
            <a:r>
              <a:rPr lang="en-US" sz="4000" dirty="0" smtClean="0"/>
              <a:t>for students</a:t>
            </a:r>
            <a:br>
              <a:rPr lang="en-US" sz="4000" dirty="0" smtClean="0"/>
            </a:br>
            <a:r>
              <a:rPr lang="en-US" sz="4000" dirty="0" smtClean="0"/>
              <a:t>to </a:t>
            </a:r>
            <a:r>
              <a:rPr lang="en-US" sz="4000" dirty="0"/>
              <a:t>use </a:t>
            </a:r>
            <a:r>
              <a:rPr lang="en-US" sz="4000" dirty="0" smtClean="0"/>
              <a:t>their five</a:t>
            </a:r>
            <a:r>
              <a:rPr lang="en-US" sz="4000" dirty="0" smtClean="0"/>
              <a:t> </a:t>
            </a:r>
            <a:r>
              <a:rPr lang="en-US" sz="4000" dirty="0"/>
              <a:t>senses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may </a:t>
            </a:r>
            <a:r>
              <a:rPr lang="en-US" sz="4000" dirty="0"/>
              <a:t>lead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to </a:t>
            </a:r>
            <a:r>
              <a:rPr lang="en-US" sz="4000" dirty="0"/>
              <a:t>inappropriate behaviors.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4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162</TotalTime>
  <Words>364</Words>
  <Application>Microsoft Macintosh PowerPoint</Application>
  <PresentationFormat>On-screen Show (4:3)</PresentationFormat>
  <Paragraphs>115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Black</vt:lpstr>
      <vt:lpstr>Ten Minutes of Information The Basics Behind  Behavior Management</vt:lpstr>
      <vt:lpstr>Appropriate  classroom behavior does not occur naturally…  classroom behavior is learned. </vt:lpstr>
      <vt:lpstr>About inappropriate behaviors…</vt:lpstr>
      <vt:lpstr>    All behaviors have a purpose.    </vt:lpstr>
      <vt:lpstr>Inappropriate is not usually evil.  </vt:lpstr>
      <vt:lpstr>Misbehavior is an adult concept. </vt:lpstr>
      <vt:lpstr>   Some behaviors are responsorial.   </vt:lpstr>
      <vt:lpstr>Loose or incomplete lesson plans  may provide opportunity for inappropriate behaviors. </vt:lpstr>
      <vt:lpstr>Lack of opportunity for students to use their five senses  may lead  to inappropriate behaviors. </vt:lpstr>
      <vt:lpstr>PowerPoint Presentation</vt:lpstr>
      <vt:lpstr>Appropriateness of behaviors  is defined by adults  of the  local culture.  </vt:lpstr>
      <vt:lpstr>Appropriate behaviors recur  if reinforced. </vt:lpstr>
      <vt:lpstr>Appropriate behaviors fatigue  or are extinguished  when not affirmed.</vt:lpstr>
      <vt:lpstr>Overly compliant behavior  minimizes creativity,  reduces initiative,  and blurs individuality. </vt:lpstr>
      <vt:lpstr>Respond to Student Behaviors</vt:lpstr>
      <vt:lpstr>PowerPoint Presentation</vt:lpstr>
      <vt:lpstr> The condition  of the human spirit naturally motivates activity, engagement, response, attention, and attitude.    </vt:lpstr>
      <vt:lpstr>Heed the Human-ness of Students  to determine activities  that will engage them  with the target learning objectives of your lessons. </vt:lpstr>
      <vt:lpstr>Pause for discussion  or  to ponder a thought.</vt:lpstr>
      <vt:lpstr>Thank you for viewing TeacherTMI.com  The Basics Behind Behavior Management   The next slides are the beginning of  Establishing a Compliant Learning Environment …what effective teachers SAY and DO.</vt:lpstr>
      <vt:lpstr>Preview:  TeacherTMI:  Establishing a Compliant Learning Environment  Request the free, next presentation by sending your email to  TeacherTMI@usa.com</vt:lpstr>
      <vt:lpstr>  Effective teachers…  </vt:lpstr>
      <vt:lpstr>Effective teachers… accommodate student human-ness.</vt:lpstr>
      <vt:lpstr>Effective Teachers…</vt:lpstr>
      <vt:lpstr>Effective teachers… accommodate student human-ness  by providing opportunities to </vt:lpstr>
      <vt:lpstr>PowerPoint Presentation</vt:lpstr>
      <vt:lpstr>PowerPoint Presentation</vt:lpstr>
      <vt:lpstr>checkpoint</vt:lpstr>
      <vt:lpstr>Using Human Nature add the use of senses to enhance learning experiences</vt:lpstr>
      <vt:lpstr>Workshop Time   What strengths do I have as a teacher?  What do I want to say differently?  What do I want to do differently?   </vt:lpstr>
      <vt:lpstr>What Behaviors shall I affirm?</vt:lpstr>
      <vt:lpstr>What Behaviors shall I  extinguish?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Basics of Classroom Management</dc:title>
  <dc:creator>Mary</dc:creator>
  <cp:lastModifiedBy>Teacher TMI</cp:lastModifiedBy>
  <cp:revision>16</cp:revision>
  <dcterms:created xsi:type="dcterms:W3CDTF">2014-08-24T18:10:40Z</dcterms:created>
  <dcterms:modified xsi:type="dcterms:W3CDTF">2019-02-23T00:42:26Z</dcterms:modified>
</cp:coreProperties>
</file>