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8" r:id="rId5"/>
    <p:sldId id="269" r:id="rId6"/>
    <p:sldId id="270" r:id="rId7"/>
    <p:sldId id="271" r:id="rId8"/>
    <p:sldId id="263" r:id="rId9"/>
    <p:sldId id="264" r:id="rId10"/>
    <p:sldId id="258" r:id="rId11"/>
    <p:sldId id="259" r:id="rId12"/>
    <p:sldId id="260" r:id="rId13"/>
    <p:sldId id="261" r:id="rId14"/>
    <p:sldId id="265" r:id="rId15"/>
    <p:sldId id="266" r:id="rId16"/>
    <p:sldId id="267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8" d="100"/>
        <a:sy n="158" d="100"/>
      </p:scale>
      <p:origin x="0" y="7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F16-BB2C-4180-8EEC-30F904C248DE}" type="datetimeFigureOut">
              <a:rPr lang="en-US" smtClean="0"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1B4F-2932-4EF1-9988-4677DFE6649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F16-BB2C-4180-8EEC-30F904C248DE}" type="datetimeFigureOut">
              <a:rPr lang="en-US" smtClean="0"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1B4F-2932-4EF1-9988-4677DFE664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F16-BB2C-4180-8EEC-30F904C248DE}" type="datetimeFigureOut">
              <a:rPr lang="en-US" smtClean="0"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1B4F-2932-4EF1-9988-4677DFE664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F16-BB2C-4180-8EEC-30F904C248DE}" type="datetimeFigureOut">
              <a:rPr lang="en-US" smtClean="0"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1B4F-2932-4EF1-9988-4677DFE664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F16-BB2C-4180-8EEC-30F904C248DE}" type="datetimeFigureOut">
              <a:rPr lang="en-US" smtClean="0"/>
              <a:t>6/16/16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1B4F-2932-4EF1-9988-4677DFE6649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F16-BB2C-4180-8EEC-30F904C248DE}" type="datetimeFigureOut">
              <a:rPr lang="en-US" smtClean="0"/>
              <a:t>6/16/16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1B4F-2932-4EF1-9988-4677DFE664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F16-BB2C-4180-8EEC-30F904C248DE}" type="datetimeFigureOut">
              <a:rPr lang="en-US" smtClean="0"/>
              <a:t>6/16/16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1B4F-2932-4EF1-9988-4677DFE664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F16-BB2C-4180-8EEC-30F904C248DE}" type="datetimeFigureOut">
              <a:rPr lang="en-US" smtClean="0"/>
              <a:t>6/16/16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1B4F-2932-4EF1-9988-4677DFE664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F16-BB2C-4180-8EEC-30F904C248DE}" type="datetimeFigureOut">
              <a:rPr lang="en-US" smtClean="0"/>
              <a:t>6/16/16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1B4F-2932-4EF1-9988-4677DFE664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F16-BB2C-4180-8EEC-30F904C248DE}" type="datetimeFigureOut">
              <a:rPr lang="en-US" smtClean="0"/>
              <a:t>6/16/16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1B4F-2932-4EF1-9988-4677DFE6649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F16-BB2C-4180-8EEC-30F904C248DE}" type="datetimeFigureOut">
              <a:rPr lang="en-US" smtClean="0"/>
              <a:t>6/16/16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1B4F-2932-4EF1-9988-4677DFE6649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F6CF16-BB2C-4180-8EEC-30F904C248DE}" type="datetimeFigureOut">
              <a:rPr lang="en-US" smtClean="0"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491B4F-2932-4EF1-9988-4677DFE6649F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eacherTMI@usa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06997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TeacherTMI: Ten Minutes of Information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6600" dirty="0" smtClean="0"/>
              <a:t>Ready, Set, Go!</a:t>
            </a:r>
          </a:p>
          <a:p>
            <a:r>
              <a:rPr lang="en-US" sz="6600" dirty="0" smtClean="0"/>
              <a:t>Mindset</a:t>
            </a:r>
          </a:p>
          <a:p>
            <a:pPr algn="ctr"/>
            <a:r>
              <a:rPr lang="en-US" sz="1200" dirty="0" smtClean="0"/>
              <a:t>TeacherTMI2016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73967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FF00"/>
                </a:solidFill>
              </a:rPr>
              <a:t>Establish Your Teacher Philosophy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How do students best learn?</a:t>
            </a:r>
          </a:p>
          <a:p>
            <a:pPr marL="0" indent="0" algn="ctr">
              <a:buNone/>
            </a:pPr>
            <a:endParaRPr lang="en-US" sz="3200" b="1" dirty="0" smtClean="0">
              <a:solidFill>
                <a:srgbClr val="FFFF00"/>
              </a:solidFill>
            </a:endParaRPr>
          </a:p>
          <a:p>
            <a:pPr marL="365760" lvl="1" indent="0" algn="ctr">
              <a:buNone/>
            </a:pPr>
            <a:r>
              <a:rPr lang="en-US" sz="3200" dirty="0" smtClean="0"/>
              <a:t>What motivates student behavior?</a:t>
            </a:r>
          </a:p>
          <a:p>
            <a:pPr marL="365760" lvl="1" indent="0" algn="ctr">
              <a:buNone/>
            </a:pPr>
            <a:endParaRPr lang="en-US" sz="3200" dirty="0" smtClean="0"/>
          </a:p>
          <a:p>
            <a:pPr marL="365760" lvl="1" indent="0" algn="ctr">
              <a:buNone/>
            </a:pPr>
            <a:r>
              <a:rPr lang="en-US" sz="3200" dirty="0" smtClean="0"/>
              <a:t>How will you affirm appropriate behaviors?</a:t>
            </a:r>
          </a:p>
          <a:p>
            <a:pPr marL="365760" lvl="1" indent="0" algn="ctr">
              <a:buNone/>
            </a:pPr>
            <a:endParaRPr lang="en-US" sz="3200" dirty="0" smtClean="0"/>
          </a:p>
          <a:p>
            <a:pPr marL="365760" lvl="1" indent="0" algn="ctr">
              <a:buNone/>
            </a:pPr>
            <a:r>
              <a:rPr lang="en-US" sz="3200" dirty="0" smtClean="0"/>
              <a:t>What are the effective modes of communication for </a:t>
            </a:r>
            <a:r>
              <a:rPr lang="en-US" sz="3200" dirty="0" smtClean="0">
                <a:solidFill>
                  <a:srgbClr val="FFFF00"/>
                </a:solidFill>
              </a:rPr>
              <a:t>this</a:t>
            </a:r>
            <a:r>
              <a:rPr lang="en-US" sz="3200" dirty="0" smtClean="0"/>
              <a:t> group?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8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</a:rPr>
              <a:t>How to teachers best teach?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000" dirty="0" smtClean="0"/>
              <a:t>What </a:t>
            </a:r>
            <a:r>
              <a:rPr lang="en-US" sz="3000" dirty="0"/>
              <a:t>pedagogy will you use</a:t>
            </a:r>
            <a:r>
              <a:rPr lang="en-US" sz="3000" dirty="0" smtClean="0"/>
              <a:t>?</a:t>
            </a:r>
          </a:p>
          <a:p>
            <a:pPr marL="0" indent="0" algn="ctr">
              <a:buNone/>
            </a:pPr>
            <a:endParaRPr lang="en-US" sz="3000" dirty="0" smtClean="0"/>
          </a:p>
          <a:p>
            <a:pPr marL="0" indent="0" algn="ctr">
              <a:buNone/>
            </a:pPr>
            <a:r>
              <a:rPr lang="en-US" sz="3000" dirty="0" smtClean="0"/>
              <a:t>How often will you need to change modes and methods of delivery?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4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To communicate your belief in student learning…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How will you use the five senses in each lesson?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How will you affirm on-task students?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How will you redirect off-task students?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How often will you make personal connections?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4889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Write your teaching mission statement.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Think about your mission before clicking to next page.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289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Good, better, best…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never let it rest, until the good is better, and the better is best.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One full day of growth for one full day at school; one full hour      </a:t>
            </a:r>
          </a:p>
          <a:p>
            <a:pPr marL="0" indent="0">
              <a:buNone/>
            </a:pPr>
            <a:r>
              <a:rPr lang="en-US" dirty="0" smtClean="0"/>
              <a:t>     of growth with one full hour at school.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34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halkboard"/>
                <a:cs typeface="Chalkboard"/>
              </a:rPr>
              <a:t>Corny or not…</a:t>
            </a:r>
          </a:p>
          <a:p>
            <a:pPr marL="0" indent="0" algn="ctr">
              <a:buNone/>
            </a:pPr>
            <a:r>
              <a:rPr lang="en-US" dirty="0" smtClean="0">
                <a:latin typeface="Chalkboard"/>
                <a:cs typeface="Chalkboard"/>
              </a:rPr>
              <a:t> </a:t>
            </a:r>
            <a:r>
              <a:rPr lang="en-US" sz="3600" dirty="0">
                <a:latin typeface="Chalkboard"/>
                <a:cs typeface="Chalkboard"/>
              </a:rPr>
              <a:t>F</a:t>
            </a:r>
            <a:r>
              <a:rPr lang="en-US" sz="3600" dirty="0" smtClean="0">
                <a:latin typeface="Chalkboard"/>
                <a:cs typeface="Chalkboard"/>
              </a:rPr>
              <a:t>eel </a:t>
            </a:r>
            <a:r>
              <a:rPr lang="en-US" sz="3600" dirty="0" smtClean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 smtClean="0">
                <a:latin typeface="Chalkboard"/>
                <a:cs typeface="Chalkboard"/>
              </a:rPr>
              <a:t> mission, 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 Live </a:t>
            </a:r>
            <a:r>
              <a:rPr lang="en-US" sz="3600" dirty="0" smtClean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 smtClean="0">
                <a:latin typeface="Chalkboard"/>
                <a:cs typeface="Chalkboard"/>
              </a:rPr>
              <a:t> mission,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 Fulfill </a:t>
            </a:r>
            <a:r>
              <a:rPr lang="en-US" sz="3600" dirty="0" smtClean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 smtClean="0">
                <a:latin typeface="Chalkboard"/>
                <a:cs typeface="Chalkboard"/>
              </a:rPr>
              <a:t> mission. </a:t>
            </a:r>
          </a:p>
          <a:p>
            <a:pPr marL="0" indent="0" algn="ctr">
              <a:buNone/>
            </a:pPr>
            <a:endParaRPr lang="en-US" sz="3600" dirty="0" smtClean="0">
              <a:latin typeface="Chalkboard"/>
              <a:cs typeface="Chalkboard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Be true to yourself.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Be impeccable with </a:t>
            </a:r>
            <a:r>
              <a:rPr lang="en-US" sz="3600" dirty="0" smtClean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 smtClean="0">
                <a:latin typeface="Chalkboard"/>
                <a:cs typeface="Chalkboard"/>
              </a:rPr>
              <a:t> own word.</a:t>
            </a:r>
            <a:endParaRPr lang="en-US" sz="36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95406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287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Post </a:t>
            </a:r>
            <a:r>
              <a:rPr lang="en-US" sz="2800" dirty="0" smtClean="0">
                <a:solidFill>
                  <a:srgbClr val="FFFF00"/>
                </a:solidFill>
              </a:rPr>
              <a:t>your mission </a:t>
            </a:r>
            <a:r>
              <a:rPr lang="en-US" sz="2800" dirty="0" smtClean="0"/>
              <a:t>statement in your classroom.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Add the words to </a:t>
            </a:r>
            <a:r>
              <a:rPr lang="en-US" sz="2800" dirty="0" smtClean="0">
                <a:solidFill>
                  <a:srgbClr val="FFFF00"/>
                </a:solidFill>
              </a:rPr>
              <a:t>your syllabus </a:t>
            </a:r>
            <a:r>
              <a:rPr lang="en-US" sz="2800" dirty="0" smtClean="0"/>
              <a:t>and parent letters.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Tell students often that you are true to </a:t>
            </a:r>
            <a:r>
              <a:rPr lang="en-US" sz="2800" dirty="0" smtClean="0">
                <a:solidFill>
                  <a:srgbClr val="FFFF00"/>
                </a:solidFill>
              </a:rPr>
              <a:t>your mission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Act and speak in alignment with </a:t>
            </a:r>
            <a:r>
              <a:rPr lang="en-US" sz="2800" dirty="0" smtClean="0">
                <a:solidFill>
                  <a:srgbClr val="FFFF00"/>
                </a:solidFill>
              </a:rPr>
              <a:t>your mission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R</a:t>
            </a:r>
            <a:r>
              <a:rPr lang="en-US" sz="2800" dirty="0" smtClean="0"/>
              <a:t>e-group if your action or words stray from </a:t>
            </a:r>
            <a:r>
              <a:rPr lang="en-US" sz="2800" dirty="0" smtClean="0">
                <a:solidFill>
                  <a:srgbClr val="FFFF00"/>
                </a:solidFill>
              </a:rPr>
              <a:t>your mission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335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When you commit </a:t>
            </a:r>
            <a:r>
              <a:rPr lang="en-US" sz="3600" dirty="0" smtClean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 smtClean="0">
                <a:latin typeface="Chalkboard"/>
                <a:cs typeface="Chalkboard"/>
              </a:rPr>
              <a:t> 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deeds and words 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toward </a:t>
            </a:r>
            <a:r>
              <a:rPr lang="en-US" sz="3600" dirty="0" smtClean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 smtClean="0">
                <a:latin typeface="Chalkboard"/>
                <a:cs typeface="Chalkboard"/>
              </a:rPr>
              <a:t> values 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and </a:t>
            </a:r>
            <a:r>
              <a:rPr lang="en-US" sz="3600" dirty="0" smtClean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 smtClean="0">
                <a:latin typeface="Chalkboard"/>
                <a:cs typeface="Chalkboard"/>
              </a:rPr>
              <a:t> philosophy, 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you will find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natural peace and proactive energy 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to make </a:t>
            </a:r>
            <a:r>
              <a:rPr lang="en-US" sz="3600" dirty="0" smtClean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 smtClean="0">
                <a:latin typeface="Chalkboard"/>
                <a:cs typeface="Chalkboard"/>
              </a:rPr>
              <a:t> ambitions come to life.  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But…</a:t>
            </a:r>
            <a:endParaRPr lang="en-US" sz="36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594045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Chalkboard"/>
                <a:cs typeface="Chalkboard"/>
              </a:rPr>
              <a:t>Know </a:t>
            </a:r>
            <a:r>
              <a:rPr lang="en-US" sz="3600" dirty="0" smtClean="0">
                <a:latin typeface="Chalkboard"/>
                <a:cs typeface="Chalkboard"/>
              </a:rPr>
              <a:t>what </a:t>
            </a:r>
            <a:r>
              <a:rPr lang="en-US" sz="3600" dirty="0">
                <a:latin typeface="Chalkboard"/>
                <a:cs typeface="Chalkboard"/>
              </a:rPr>
              <a:t>you </a:t>
            </a:r>
            <a:endParaRPr lang="en-US" sz="3600" dirty="0" smtClean="0">
              <a:latin typeface="Chalkboard"/>
              <a:cs typeface="Chalkboard"/>
            </a:endParaRPr>
          </a:p>
          <a:p>
            <a:pPr marL="0" indent="0" algn="ctr">
              <a:buNone/>
            </a:pPr>
            <a:r>
              <a:rPr lang="en-US" sz="3600" dirty="0">
                <a:latin typeface="Chalkboard"/>
                <a:cs typeface="Chalkboard"/>
              </a:rPr>
              <a:t>a</a:t>
            </a:r>
            <a:r>
              <a:rPr lang="en-US" sz="3600" dirty="0" smtClean="0">
                <a:latin typeface="Chalkboard"/>
                <a:cs typeface="Chalkboard"/>
              </a:rPr>
              <a:t>re allowed to do </a:t>
            </a:r>
          </a:p>
          <a:p>
            <a:pPr marL="0" indent="0" algn="ctr">
              <a:buNone/>
            </a:pPr>
            <a:r>
              <a:rPr lang="en-US" sz="3600" dirty="0">
                <a:latin typeface="Chalkboard"/>
                <a:cs typeface="Chalkboard"/>
              </a:rPr>
              <a:t>a</a:t>
            </a:r>
            <a:r>
              <a:rPr lang="en-US" sz="3600" dirty="0" smtClean="0">
                <a:latin typeface="Chalkboard"/>
                <a:cs typeface="Chalkboard"/>
              </a:rPr>
              <a:t>nd what you are </a:t>
            </a:r>
          </a:p>
          <a:p>
            <a:pPr marL="0" indent="0" algn="ctr">
              <a:buNone/>
            </a:pPr>
            <a:r>
              <a:rPr lang="en-US" sz="3600" dirty="0">
                <a:latin typeface="Chalkboard"/>
                <a:cs typeface="Chalkboard"/>
              </a:rPr>
              <a:t>a</a:t>
            </a:r>
            <a:r>
              <a:rPr lang="en-US" sz="3600" dirty="0" smtClean="0">
                <a:latin typeface="Chalkboard"/>
                <a:cs typeface="Chalkboard"/>
              </a:rPr>
              <a:t>re able </a:t>
            </a:r>
            <a:r>
              <a:rPr lang="en-US" sz="3600" dirty="0">
                <a:latin typeface="Chalkboard"/>
                <a:cs typeface="Chalkboard"/>
              </a:rPr>
              <a:t>to do.  </a:t>
            </a:r>
            <a:endParaRPr lang="en-US" sz="3600" dirty="0" smtClean="0">
              <a:latin typeface="Chalkboard"/>
              <a:cs typeface="Chalkboard"/>
            </a:endParaRPr>
          </a:p>
          <a:p>
            <a:pPr marL="0" indent="0" algn="ctr">
              <a:buNone/>
            </a:pPr>
            <a:endParaRPr lang="en-US" sz="3600" dirty="0" smtClean="0">
              <a:latin typeface="Chalkboard"/>
              <a:cs typeface="Chalkboard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Know </a:t>
            </a:r>
            <a:r>
              <a:rPr lang="en-US" sz="3600" dirty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>
                <a:latin typeface="Chalkboard"/>
                <a:cs typeface="Chalkboard"/>
              </a:rPr>
              <a:t> </a:t>
            </a:r>
            <a:r>
              <a:rPr lang="en-US" sz="3600" dirty="0" smtClean="0">
                <a:latin typeface="Chalkboard"/>
                <a:cs typeface="Chalkboard"/>
              </a:rPr>
              <a:t>personal limits of 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values, knowledge, skills, and abilities.</a:t>
            </a:r>
            <a:endParaRPr lang="en-US" sz="3600" dirty="0">
              <a:latin typeface="Chalkboard"/>
              <a:cs typeface="Chalkboard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23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Chalkboard"/>
                <a:cs typeface="Chalkboard"/>
              </a:rPr>
              <a:t>When </a:t>
            </a:r>
            <a:r>
              <a:rPr lang="en-US" sz="3600" dirty="0" smtClean="0">
                <a:latin typeface="Chalkboard"/>
                <a:cs typeface="Chalkboard"/>
              </a:rPr>
              <a:t>you compromise </a:t>
            </a:r>
            <a:r>
              <a:rPr lang="en-US" sz="3600" dirty="0" smtClean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 smtClean="0">
                <a:latin typeface="Chalkboard"/>
                <a:cs typeface="Chalkboard"/>
              </a:rPr>
              <a:t> </a:t>
            </a:r>
            <a:r>
              <a:rPr lang="en-US" sz="3600" dirty="0">
                <a:latin typeface="Chalkboard"/>
                <a:cs typeface="Chalkboard"/>
              </a:rPr>
              <a:t>values, </a:t>
            </a:r>
            <a:endParaRPr lang="en-US" sz="3600" dirty="0" smtClean="0">
              <a:latin typeface="Chalkboard"/>
              <a:cs typeface="Chalkboard"/>
            </a:endParaRPr>
          </a:p>
          <a:p>
            <a:pPr marL="0" indent="0" algn="ctr">
              <a:buNone/>
            </a:pPr>
            <a:r>
              <a:rPr lang="en-US" sz="3600" dirty="0">
                <a:latin typeface="Chalkboard"/>
                <a:cs typeface="Chalkboard"/>
              </a:rPr>
              <a:t>y</a:t>
            </a:r>
            <a:r>
              <a:rPr lang="en-US" sz="3600" dirty="0" smtClean="0">
                <a:latin typeface="Chalkboard"/>
                <a:cs typeface="Chalkboard"/>
              </a:rPr>
              <a:t>ou generate </a:t>
            </a:r>
          </a:p>
          <a:p>
            <a:pPr marL="0" indent="0" algn="ctr">
              <a:buNone/>
            </a:pPr>
            <a:endParaRPr lang="en-US" sz="3600" dirty="0" smtClean="0">
              <a:latin typeface="Chalkboard"/>
              <a:cs typeface="Chalkboard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conflicting </a:t>
            </a:r>
            <a:r>
              <a:rPr lang="en-US" sz="3600" dirty="0">
                <a:latin typeface="Chalkboard"/>
                <a:cs typeface="Chalkboard"/>
              </a:rPr>
              <a:t>energy </a:t>
            </a:r>
            <a:endParaRPr lang="en-US" sz="3600" dirty="0" smtClean="0">
              <a:latin typeface="Chalkboard"/>
              <a:cs typeface="Chalkboard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and </a:t>
            </a:r>
            <a:r>
              <a:rPr lang="en-US" sz="3600" dirty="0">
                <a:latin typeface="Chalkboard"/>
                <a:cs typeface="Chalkboard"/>
              </a:rPr>
              <a:t>feel </a:t>
            </a:r>
            <a:r>
              <a:rPr lang="en-US" sz="3600" dirty="0" smtClean="0">
                <a:latin typeface="Chalkboard"/>
                <a:cs typeface="Chalkboard"/>
              </a:rPr>
              <a:t>angst</a:t>
            </a:r>
          </a:p>
          <a:p>
            <a:pPr marL="0" indent="0" algn="ctr">
              <a:buNone/>
            </a:pPr>
            <a:r>
              <a:rPr lang="en-US" sz="3600" dirty="0">
                <a:latin typeface="Chalkboard"/>
                <a:cs typeface="Chalkboard"/>
              </a:rPr>
              <a:t>i</a:t>
            </a:r>
            <a:r>
              <a:rPr lang="en-US" sz="3600" dirty="0" smtClean="0">
                <a:latin typeface="Chalkboard"/>
                <a:cs typeface="Chalkboard"/>
              </a:rPr>
              <a:t>n </a:t>
            </a:r>
            <a:r>
              <a:rPr lang="en-US" sz="3600" dirty="0" smtClean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 smtClean="0">
                <a:latin typeface="Chalkboard"/>
                <a:cs typeface="Chalkboard"/>
              </a:rPr>
              <a:t> daily reality. </a:t>
            </a:r>
            <a:endParaRPr lang="en-US" sz="3600" dirty="0">
              <a:latin typeface="Chalkboard"/>
              <a:cs typeface="Chalkboar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1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Be ready to teach…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 healthy teacher is </a:t>
            </a:r>
            <a:r>
              <a:rPr lang="en-US" dirty="0" smtClean="0">
                <a:solidFill>
                  <a:srgbClr val="FFFF00"/>
                </a:solidFill>
              </a:rPr>
              <a:t>ready</a:t>
            </a:r>
            <a:r>
              <a:rPr lang="en-US" dirty="0" smtClean="0"/>
              <a:t> to give freely to students…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lnSpc>
                <a:spcPct val="130000"/>
              </a:lnSpc>
              <a:buNone/>
            </a:pPr>
            <a:r>
              <a:rPr lang="en-US" sz="3600" dirty="0" smtClean="0"/>
              <a:t>Mind is clear </a:t>
            </a:r>
            <a:r>
              <a:rPr lang="en-US" sz="3600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en-US" sz="3600" dirty="0" smtClean="0">
                <a:sym typeface="Wingdings"/>
              </a:rPr>
              <a:t>  Un</a:t>
            </a:r>
            <a:r>
              <a:rPr lang="en-US" sz="3600" dirty="0" smtClean="0"/>
              <a:t>derstanding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3600" dirty="0" smtClean="0"/>
              <a:t>Body is healthy </a:t>
            </a:r>
            <a:r>
              <a:rPr lang="en-US" sz="3600" dirty="0" smtClean="0">
                <a:solidFill>
                  <a:srgbClr val="FFFF00"/>
                </a:solidFill>
                <a:sym typeface="Wingdings"/>
              </a:rPr>
              <a:t>  </a:t>
            </a:r>
            <a:r>
              <a:rPr lang="en-US" sz="3600" dirty="0" smtClean="0"/>
              <a:t>Endurance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3600" dirty="0"/>
              <a:t>E</a:t>
            </a:r>
            <a:r>
              <a:rPr lang="en-US" sz="3600" dirty="0" smtClean="0"/>
              <a:t>motion is stable </a:t>
            </a:r>
            <a:r>
              <a:rPr lang="en-US" sz="3600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en-US" sz="3600" dirty="0" smtClean="0"/>
              <a:t>  Patience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3600" dirty="0" smtClean="0"/>
              <a:t>Relationships intact </a:t>
            </a:r>
            <a:r>
              <a:rPr lang="en-US" sz="3600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en-US" sz="3600" dirty="0" smtClean="0">
                <a:sym typeface="Wingdings"/>
              </a:rPr>
              <a:t>  Personal Replenishment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111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halkboard"/>
                <a:cs typeface="Chalkboard"/>
              </a:rPr>
              <a:t>1. State your values about learning into words.</a:t>
            </a:r>
          </a:p>
          <a:p>
            <a:pPr marL="0" indent="0">
              <a:buNone/>
            </a:pPr>
            <a:r>
              <a:rPr lang="en-US" dirty="0" smtClean="0">
                <a:latin typeface="Chalkboard"/>
                <a:cs typeface="Chalkboard"/>
              </a:rPr>
              <a:t>    State your values about teaching into words.</a:t>
            </a:r>
          </a:p>
          <a:p>
            <a:pPr marL="0" indent="0">
              <a:buNone/>
            </a:pPr>
            <a:r>
              <a:rPr lang="en-US" dirty="0" smtClean="0">
                <a:latin typeface="Chalkboard"/>
                <a:cs typeface="Chalkboard"/>
              </a:rPr>
              <a:t>    Establish your teaching mission statement.</a:t>
            </a:r>
          </a:p>
          <a:p>
            <a:pPr marL="0" indent="0">
              <a:buNone/>
            </a:pPr>
            <a:endParaRPr lang="en-US" dirty="0" smtClean="0">
              <a:latin typeface="Chalkboard"/>
              <a:cs typeface="Chalkboard"/>
            </a:endParaRPr>
          </a:p>
          <a:p>
            <a:pPr marL="0" indent="0">
              <a:buNone/>
            </a:pPr>
            <a:r>
              <a:rPr lang="en-US" dirty="0" smtClean="0">
                <a:latin typeface="Chalkboard"/>
                <a:cs typeface="Chalkboard"/>
              </a:rPr>
              <a:t>2. Review this slide show, </a:t>
            </a:r>
            <a:r>
              <a:rPr lang="en-US" i="1" dirty="0" smtClean="0">
                <a:solidFill>
                  <a:srgbClr val="FFFF00"/>
                </a:solidFill>
                <a:latin typeface="Chalkboard"/>
                <a:cs typeface="Chalkboard"/>
              </a:rPr>
              <a:t>Ready, Set, Go: Mindset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FF00"/>
                </a:solidFill>
                <a:latin typeface="Chalkboard"/>
                <a:cs typeface="Chalkboard"/>
              </a:rPr>
              <a:t> </a:t>
            </a:r>
            <a:r>
              <a:rPr lang="en-US" i="1" dirty="0" smtClean="0">
                <a:solidFill>
                  <a:srgbClr val="FFFF00"/>
                </a:solidFill>
                <a:latin typeface="Chalkboard"/>
                <a:cs typeface="Chalkboard"/>
              </a:rPr>
              <a:t>  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Chalkboard"/>
                <a:cs typeface="Chalkboard"/>
              </a:rPr>
              <a:t>expecting a clearer, sharper mindset. 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85000"/>
                </a:schemeClr>
              </a:solidFill>
              <a:latin typeface="Chalkboard"/>
              <a:cs typeface="Chalkboard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Chalkboard"/>
                <a:cs typeface="Chalkboard"/>
              </a:rPr>
              <a:t>3. What implications does your thinking make about your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Chalkboard"/>
                <a:cs typeface="Chalkboard"/>
              </a:rPr>
              <a:t>    teaching practices?  </a:t>
            </a:r>
            <a:endParaRPr lang="en-US" dirty="0">
              <a:solidFill>
                <a:schemeClr val="tx1">
                  <a:lumMod val="85000"/>
                </a:schemeClr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510406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Teacher: Ten Minutes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Bradley Hand Bold"/>
                <a:cs typeface="Bradley Hand Bold"/>
              </a:rPr>
              <a:t>Thank you for viewing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smtClean="0">
                <a:solidFill>
                  <a:srgbClr val="FFFF00"/>
                </a:solidFill>
              </a:rPr>
              <a:t>Ready, </a:t>
            </a:r>
            <a:r>
              <a:rPr lang="en-US" sz="3600" dirty="0" smtClean="0">
                <a:solidFill>
                  <a:srgbClr val="FFFF00"/>
                </a:solidFill>
              </a:rPr>
              <a:t>Set, Go:  Mindset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FFFF00"/>
                </a:solidFill>
                <a:latin typeface="Chalkboard"/>
                <a:cs typeface="Chalkboard"/>
              </a:rPr>
              <a:t>Please send any questions, curiosities, suggestions to 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FFFF00"/>
                </a:solidFill>
                <a:latin typeface="Chalkboard"/>
                <a:cs typeface="Chalkboard"/>
                <a:hlinkClick r:id="rId2"/>
              </a:rPr>
              <a:t>TeacherTMI@usa.com</a:t>
            </a:r>
            <a:r>
              <a:rPr lang="en-US" sz="1400" dirty="0" smtClean="0">
                <a:solidFill>
                  <a:srgbClr val="FFFF00"/>
                </a:solidFill>
                <a:latin typeface="Chalkboard"/>
                <a:cs typeface="Chalkboard"/>
              </a:rPr>
              <a:t> or visit </a:t>
            </a:r>
            <a:r>
              <a:rPr lang="en-US" sz="1400" dirty="0" err="1" smtClean="0">
                <a:solidFill>
                  <a:srgbClr val="FFFF00"/>
                </a:solidFill>
                <a:latin typeface="Chalkboard"/>
                <a:cs typeface="Chalkboard"/>
              </a:rPr>
              <a:t>TeacherTMI.com</a:t>
            </a:r>
            <a:r>
              <a:rPr lang="en-US" sz="1400" dirty="0" smtClean="0">
                <a:solidFill>
                  <a:srgbClr val="FFFF00"/>
                </a:solidFill>
                <a:latin typeface="Chalkboard"/>
                <a:cs typeface="Chalkboard"/>
              </a:rPr>
              <a:t> website</a:t>
            </a:r>
          </a:p>
          <a:p>
            <a:pPr marL="0" indent="0" algn="ctr">
              <a:buNone/>
            </a:pPr>
            <a:r>
              <a:rPr lang="en-US" sz="1200" dirty="0" smtClean="0">
                <a:solidFill>
                  <a:srgbClr val="FFFF00"/>
                </a:solidFill>
                <a:latin typeface="Bradley Hand Bold"/>
                <a:cs typeface="Bradley Hand Bold"/>
              </a:rPr>
              <a:t>Copyrights reserved TeacherTMI2016</a:t>
            </a:r>
            <a:endParaRPr lang="en-US" sz="1200" dirty="0">
              <a:solidFill>
                <a:srgbClr val="FFFF00"/>
              </a:solidFill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87598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Are you ready to get ready?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6858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284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Why do you teach?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If you can find the “why,”</a:t>
            </a:r>
          </a:p>
          <a:p>
            <a:pPr marL="0" indent="0" algn="ctr">
              <a:buNone/>
            </a:pPr>
            <a:r>
              <a:rPr lang="en-US" sz="4400" dirty="0" smtClean="0"/>
              <a:t>You will find the “how.”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8527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halkboard SE Regular"/>
                <a:cs typeface="Chalkboard SE Regular"/>
              </a:rPr>
              <a:t> </a:t>
            </a:r>
            <a:r>
              <a:rPr lang="en-US" sz="2800" dirty="0" smtClean="0">
                <a:latin typeface="Chalkboard SE Regular"/>
                <a:cs typeface="Chalkboard SE Regular"/>
              </a:rPr>
              <a:t>I teach because</a:t>
            </a:r>
          </a:p>
          <a:p>
            <a:pPr marL="0" indent="0" algn="ctr">
              <a:buNone/>
            </a:pPr>
            <a:r>
              <a:rPr lang="en-US" sz="2800" dirty="0" smtClean="0">
                <a:latin typeface="Chalkboard SE Regular"/>
                <a:cs typeface="Chalkboard SE Regular"/>
              </a:rPr>
              <a:t> these students </a:t>
            </a:r>
          </a:p>
          <a:p>
            <a:pPr marL="0" indent="0" algn="ctr">
              <a:buNone/>
            </a:pPr>
            <a:r>
              <a:rPr lang="en-US" sz="2800" dirty="0" smtClean="0">
                <a:latin typeface="Chalkboard SE Regular"/>
                <a:cs typeface="Chalkboard SE Regular"/>
              </a:rPr>
              <a:t>are in charge of the world </a:t>
            </a:r>
          </a:p>
          <a:p>
            <a:pPr marL="0" indent="0" algn="ctr">
              <a:buNone/>
            </a:pPr>
            <a:r>
              <a:rPr lang="en-US" sz="2800" dirty="0" smtClean="0">
                <a:latin typeface="Chalkboard SE Regular"/>
                <a:cs typeface="Chalkboard SE Regular"/>
              </a:rPr>
              <a:t>when I am old.  </a:t>
            </a:r>
          </a:p>
          <a:p>
            <a:pPr marL="0" indent="0" algn="ctr">
              <a:buNone/>
            </a:pPr>
            <a:r>
              <a:rPr lang="en-US" sz="2800" dirty="0" smtClean="0">
                <a:latin typeface="Chalkboard SE Regular"/>
                <a:cs typeface="Chalkboard SE Regular"/>
              </a:rPr>
              <a:t>I want them “done right.”  </a:t>
            </a:r>
          </a:p>
          <a:p>
            <a:pPr marL="0" indent="0" algn="ctr">
              <a:buNone/>
            </a:pPr>
            <a:r>
              <a:rPr lang="en-US" sz="2800" dirty="0" smtClean="0">
                <a:latin typeface="Chalkboard SE Regular"/>
                <a:cs typeface="Chalkboard SE Regular"/>
              </a:rPr>
              <a:t>I want them done “my way.”</a:t>
            </a:r>
          </a:p>
          <a:p>
            <a:pPr marL="0" indent="0" algn="ctr">
              <a:buNone/>
            </a:pPr>
            <a:endParaRPr lang="en-US" sz="2800" dirty="0" smtClean="0">
              <a:latin typeface="Chalkboard SE Regular"/>
              <a:cs typeface="Chalkboard SE Regula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ission statements that just miss…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to save these children.  (condescending)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like summers off.  (mind not connected to tasks)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en-US" dirty="0" smtClean="0"/>
              <a:t>get a discount toward student loans (minimal vested interest)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just got laid off from another profession. (heart not connected)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want to work with my friend.  (persistent social distraction)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36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 smtClean="0">
                <a:latin typeface="Chalkboard"/>
                <a:cs typeface="Chalkboard"/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</a:schemeClr>
                </a:solidFill>
                <a:latin typeface="Chalkboard"/>
                <a:cs typeface="Chalkboard"/>
              </a:rPr>
              <a:t>Mind</a:t>
            </a:r>
            <a:r>
              <a:rPr lang="en-US" sz="3600" dirty="0" smtClean="0">
                <a:latin typeface="Chalkboard"/>
                <a:cs typeface="Chalkboard"/>
              </a:rPr>
              <a:t> and </a:t>
            </a:r>
            <a:r>
              <a:rPr lang="en-US" sz="3600" dirty="0" smtClean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 smtClean="0">
                <a:latin typeface="Chalkboard"/>
                <a:cs typeface="Chalkboard"/>
              </a:rPr>
              <a:t> </a:t>
            </a:r>
            <a:r>
              <a:rPr lang="en-US" sz="3600" dirty="0" smtClean="0">
                <a:solidFill>
                  <a:srgbClr val="BFBFBF"/>
                </a:solidFill>
                <a:latin typeface="Chalkboard"/>
                <a:cs typeface="Chalkboard"/>
              </a:rPr>
              <a:t>Mindset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 need to be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tx1">
                    <a:lumMod val="85000"/>
                  </a:schemeClr>
                </a:solidFill>
                <a:latin typeface="Chalkboard"/>
                <a:cs typeface="Chalkboard"/>
              </a:rPr>
              <a:t>c</a:t>
            </a:r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  <a:latin typeface="Chalkboard"/>
                <a:cs typeface="Chalkboard"/>
              </a:rPr>
              <a:t>onducive, aligned, and ready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to teach...</a:t>
            </a:r>
          </a:p>
          <a:p>
            <a:pPr marL="0" indent="0" algn="ctr">
              <a:buNone/>
            </a:pPr>
            <a:endParaRPr lang="en-US" sz="3600" dirty="0" smtClean="0">
              <a:latin typeface="Chalkboard"/>
              <a:cs typeface="Chalkboard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So that you can be proud 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of the effects you have </a:t>
            </a:r>
          </a:p>
          <a:p>
            <a:pPr marL="0" indent="0" algn="ctr">
              <a:buNone/>
            </a:pPr>
            <a:r>
              <a:rPr lang="en-US" sz="3600" dirty="0" smtClean="0">
                <a:latin typeface="Chalkboard"/>
                <a:cs typeface="Chalkboard"/>
              </a:rPr>
              <a:t>on </a:t>
            </a:r>
            <a:r>
              <a:rPr lang="en-US" sz="3600" dirty="0" smtClean="0">
                <a:solidFill>
                  <a:srgbClr val="FFFF00"/>
                </a:solidFill>
                <a:latin typeface="Chalkboard"/>
                <a:cs typeface="Chalkboard"/>
              </a:rPr>
              <a:t>your</a:t>
            </a:r>
            <a:r>
              <a:rPr lang="en-US" sz="3600" dirty="0" smtClean="0">
                <a:latin typeface="Chalkboard"/>
                <a:cs typeface="Chalkboard"/>
              </a:rPr>
              <a:t> students.</a:t>
            </a:r>
            <a:endParaRPr lang="en-US" sz="36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312696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</a:rPr>
              <a:t>Mind R</a:t>
            </a:r>
            <a:r>
              <a:rPr lang="en-US" sz="3200" b="1" dirty="0" smtClean="0">
                <a:solidFill>
                  <a:srgbClr val="FFFF00"/>
                </a:solidFill>
              </a:rPr>
              <a:t>eadiness 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lvl="2">
              <a:buFont typeface="Wingdings" charset="2"/>
              <a:buChar char="ü"/>
            </a:pPr>
            <a:r>
              <a:rPr lang="en-US" sz="3000" dirty="0" smtClean="0"/>
              <a:t>Belief </a:t>
            </a:r>
            <a:r>
              <a:rPr lang="en-US" sz="3000" dirty="0"/>
              <a:t>that you will do </a:t>
            </a:r>
            <a:r>
              <a:rPr lang="en-US" sz="3000" dirty="0" smtClean="0"/>
              <a:t>well.</a:t>
            </a:r>
          </a:p>
          <a:p>
            <a:pPr lvl="2">
              <a:buFont typeface="Wingdings" charset="2"/>
              <a:buChar char="ü"/>
            </a:pPr>
            <a:r>
              <a:rPr lang="en-US" sz="3000" dirty="0" smtClean="0"/>
              <a:t>Belief that each student </a:t>
            </a:r>
            <a:r>
              <a:rPr lang="en-US" sz="3000" dirty="0"/>
              <a:t>will do well</a:t>
            </a:r>
            <a:r>
              <a:rPr lang="en-US" sz="3000" dirty="0" smtClean="0"/>
              <a:t>.</a:t>
            </a:r>
          </a:p>
          <a:p>
            <a:pPr lvl="2">
              <a:buFont typeface="Wingdings" charset="2"/>
              <a:buChar char="ü"/>
            </a:pPr>
            <a:r>
              <a:rPr lang="en-US" sz="3000" dirty="0" smtClean="0"/>
              <a:t>Your </a:t>
            </a:r>
            <a:r>
              <a:rPr lang="en-US" sz="3000" dirty="0" smtClean="0"/>
              <a:t>strategies </a:t>
            </a:r>
            <a:r>
              <a:rPr lang="en-US" sz="3000" dirty="0" smtClean="0"/>
              <a:t>match student learning needs.</a:t>
            </a:r>
          </a:p>
          <a:p>
            <a:pPr lvl="2">
              <a:buFont typeface="Wingdings" charset="2"/>
              <a:buChar char="ü"/>
            </a:pPr>
            <a:r>
              <a:rPr lang="en-US" sz="3000" dirty="0" smtClean="0"/>
              <a:t>Your </a:t>
            </a:r>
            <a:r>
              <a:rPr lang="en-US" sz="3000" dirty="0" smtClean="0"/>
              <a:t>materials</a:t>
            </a:r>
            <a:r>
              <a:rPr lang="en-US" sz="3000" dirty="0" smtClean="0"/>
              <a:t> match </a:t>
            </a:r>
            <a:r>
              <a:rPr lang="en-US" sz="3000" dirty="0" smtClean="0"/>
              <a:t>student learning needs. </a:t>
            </a:r>
          </a:p>
          <a:p>
            <a:pPr lvl="2">
              <a:buFont typeface="Wingdings" charset="2"/>
              <a:buChar char="ü"/>
            </a:pPr>
            <a:r>
              <a:rPr lang="en-US" sz="3000" dirty="0" smtClean="0"/>
              <a:t>You </a:t>
            </a:r>
            <a:r>
              <a:rPr lang="en-US" sz="3000" dirty="0" smtClean="0"/>
              <a:t>know a lot of </a:t>
            </a:r>
            <a:r>
              <a:rPr lang="en-US" sz="3000" dirty="0" smtClean="0"/>
              <a:t>age-appropriate activities.</a:t>
            </a:r>
          </a:p>
          <a:p>
            <a:pPr lvl="2">
              <a:buFont typeface="Wingdings" charset="2"/>
              <a:buChar char="ü"/>
            </a:pPr>
            <a:r>
              <a:rPr lang="en-US" sz="3000" dirty="0" smtClean="0"/>
              <a:t>You are familiar with the neighborhood culture.</a:t>
            </a:r>
          </a:p>
          <a:p>
            <a:pPr lvl="2">
              <a:buFont typeface="Wingdings" charset="2"/>
              <a:buChar char="ü"/>
            </a:pPr>
            <a:r>
              <a:rPr lang="en-US" sz="3000" dirty="0" smtClean="0"/>
              <a:t>You are familiar with the school culture.</a:t>
            </a:r>
          </a:p>
          <a:p>
            <a:pPr lvl="2">
              <a:buFont typeface="Wingdings" charset="2"/>
              <a:buChar char="ü"/>
            </a:pPr>
            <a:endParaRPr lang="en-US" dirty="0" smtClean="0"/>
          </a:p>
          <a:p>
            <a:pPr lvl="2">
              <a:buFont typeface="Wingdings" charset="2"/>
              <a:buChar char="ü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9248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Prompts to get your mind ready…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02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198</TotalTime>
  <Words>713</Words>
  <Application>Microsoft Macintosh PowerPoint</Application>
  <PresentationFormat>On-screen Show (4:3)</PresentationFormat>
  <Paragraphs>141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Thatch</vt:lpstr>
      <vt:lpstr>TeacherTMI: Ten Minutes of Information</vt:lpstr>
      <vt:lpstr>Be ready to teach…</vt:lpstr>
      <vt:lpstr>Are you ready to get ready?</vt:lpstr>
      <vt:lpstr>Why do you teach?</vt:lpstr>
      <vt:lpstr>example</vt:lpstr>
      <vt:lpstr>Mission statements that just miss…</vt:lpstr>
      <vt:lpstr>PowerPoint Presentation</vt:lpstr>
      <vt:lpstr>PowerPoint Presentation</vt:lpstr>
      <vt:lpstr>Prompts to get your mind ready…</vt:lpstr>
      <vt:lpstr>Establish Your Teacher Philosophy</vt:lpstr>
      <vt:lpstr>PowerPoint Presentation</vt:lpstr>
      <vt:lpstr>PowerPoint Presentation</vt:lpstr>
      <vt:lpstr>Write your teaching mission statement.</vt:lpstr>
      <vt:lpstr>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  <vt:lpstr>Teacher: Ten Minutes of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TeacherTMI: Ten Minutes of Information</dc:title>
  <dc:creator>Hughes-Tutass, Mary</dc:creator>
  <cp:lastModifiedBy>Teacher TMI</cp:lastModifiedBy>
  <cp:revision>22</cp:revision>
  <dcterms:created xsi:type="dcterms:W3CDTF">2016-06-03T20:53:08Z</dcterms:created>
  <dcterms:modified xsi:type="dcterms:W3CDTF">2016-06-17T00:13:01Z</dcterms:modified>
</cp:coreProperties>
</file>